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37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theme/theme1.xml" ContentType="application/vnd.openxmlformats-officedocument.theme+xml"/>
  <Override PartName="/ppt/theme/theme5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rawing1.xml" ContentType="application/vnd.ms-office.drawingml.diagramDrawing+xml"/>
  <Override PartName="/ppt/theme/theme6.xml" ContentType="application/vnd.openxmlformats-officedocument.theme+xml"/>
  <Override PartName="/ppt/theme/theme7.xml" ContentType="application/vnd.openxmlformats-officedocument.theme+xml"/>
  <Override PartName="/ppt/diagrams/layout1.xml" ContentType="application/vnd.openxmlformats-officedocument.drawingml.diagramLayou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102" r:id="rId1"/>
    <p:sldMasterId id="2147485089" r:id="rId2"/>
    <p:sldMasterId id="2147485158" r:id="rId3"/>
    <p:sldMasterId id="2147485171" r:id="rId4"/>
    <p:sldMasterId id="2147485183" r:id="rId5"/>
  </p:sldMasterIdLst>
  <p:notesMasterIdLst>
    <p:notesMasterId r:id="rId66"/>
  </p:notesMasterIdLst>
  <p:handoutMasterIdLst>
    <p:handoutMasterId r:id="rId67"/>
  </p:handoutMasterIdLst>
  <p:sldIdLst>
    <p:sldId id="768" r:id="rId6"/>
    <p:sldId id="2724" r:id="rId7"/>
    <p:sldId id="2783" r:id="rId8"/>
    <p:sldId id="1683" r:id="rId9"/>
    <p:sldId id="1655" r:id="rId10"/>
    <p:sldId id="2867" r:id="rId11"/>
    <p:sldId id="2862" r:id="rId12"/>
    <p:sldId id="1917" r:id="rId13"/>
    <p:sldId id="2868" r:id="rId14"/>
    <p:sldId id="1885" r:id="rId15"/>
    <p:sldId id="2861" r:id="rId16"/>
    <p:sldId id="2865" r:id="rId17"/>
    <p:sldId id="2863" r:id="rId18"/>
    <p:sldId id="2864" r:id="rId19"/>
    <p:sldId id="2830" r:id="rId20"/>
    <p:sldId id="2802" r:id="rId21"/>
    <p:sldId id="2020" r:id="rId22"/>
    <p:sldId id="2833" r:id="rId23"/>
    <p:sldId id="2107" r:id="rId24"/>
    <p:sldId id="2584" r:id="rId25"/>
    <p:sldId id="2805" r:id="rId26"/>
    <p:sldId id="2803" r:id="rId27"/>
    <p:sldId id="2807" r:id="rId28"/>
    <p:sldId id="2808" r:id="rId29"/>
    <p:sldId id="2809" r:id="rId30"/>
    <p:sldId id="2860" r:id="rId31"/>
    <p:sldId id="2822" r:id="rId32"/>
    <p:sldId id="2823" r:id="rId33"/>
    <p:sldId id="2454" r:id="rId34"/>
    <p:sldId id="2812" r:id="rId35"/>
    <p:sldId id="2813" r:id="rId36"/>
    <p:sldId id="2814" r:id="rId37"/>
    <p:sldId id="2815" r:id="rId38"/>
    <p:sldId id="2834" r:id="rId39"/>
    <p:sldId id="2817" r:id="rId40"/>
    <p:sldId id="2818" r:id="rId41"/>
    <p:sldId id="2819" r:id="rId42"/>
    <p:sldId id="2820" r:id="rId43"/>
    <p:sldId id="2040" r:id="rId44"/>
    <p:sldId id="1880" r:id="rId45"/>
    <p:sldId id="2787" r:id="rId46"/>
    <p:sldId id="2465" r:id="rId47"/>
    <p:sldId id="2076" r:id="rId48"/>
    <p:sldId id="2574" r:id="rId49"/>
    <p:sldId id="2466" r:id="rId50"/>
    <p:sldId id="2041" r:id="rId51"/>
    <p:sldId id="2042" r:id="rId52"/>
    <p:sldId id="2043" r:id="rId53"/>
    <p:sldId id="2044" r:id="rId54"/>
    <p:sldId id="2049" r:id="rId55"/>
    <p:sldId id="2051" r:id="rId56"/>
    <p:sldId id="2052" r:id="rId57"/>
    <p:sldId id="2837" r:id="rId58"/>
    <p:sldId id="2838" r:id="rId59"/>
    <p:sldId id="2839" r:id="rId60"/>
    <p:sldId id="2057" r:id="rId61"/>
    <p:sldId id="2855" r:id="rId62"/>
    <p:sldId id="2856" r:id="rId63"/>
    <p:sldId id="2582" r:id="rId64"/>
    <p:sldId id="2866" r:id="rId65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rio Carreira" initials="DC" lastIdx="1" clrIdx="0">
    <p:extLst>
      <p:ext uri="{19B8F6BF-5375-455C-9EA6-DF929625EA0E}">
        <p15:presenceInfo xmlns:p15="http://schemas.microsoft.com/office/powerpoint/2012/main" userId="d1eac1788486add3" providerId="Windows Live"/>
      </p:ext>
    </p:extLst>
  </p:cmAuthor>
  <p:cmAuthor id="2" name="Dário Fernandes de Morais Carreira" initials="DFdMC" lastIdx="1" clrIdx="1">
    <p:extLst>
      <p:ext uri="{19B8F6BF-5375-455C-9EA6-DF929625EA0E}">
        <p15:presenceInfo xmlns:p15="http://schemas.microsoft.com/office/powerpoint/2012/main" userId="Dário Fernandes de Morais Carrei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050309"/>
    <a:srgbClr val="00FF00"/>
    <a:srgbClr val="68C66C"/>
    <a:srgbClr val="FC229F"/>
    <a:srgbClr val="EEEBF7"/>
    <a:srgbClr val="DBD5EE"/>
    <a:srgbClr val="8C73D0"/>
    <a:srgbClr val="E6E6E6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597" autoAdjust="0"/>
  </p:normalViewPr>
  <p:slideViewPr>
    <p:cSldViewPr>
      <p:cViewPr varScale="1">
        <p:scale>
          <a:sx n="85" d="100"/>
          <a:sy n="85" d="100"/>
        </p:scale>
        <p:origin x="1334" y="67"/>
      </p:cViewPr>
      <p:guideLst>
        <p:guide orient="horz" pos="2296"/>
        <p:guide pos="2880"/>
      </p:guideLst>
    </p:cSldViewPr>
  </p:slideViewPr>
  <p:outlineViewPr>
    <p:cViewPr>
      <p:scale>
        <a:sx n="33" d="100"/>
        <a:sy n="33" d="100"/>
      </p:scale>
      <p:origin x="0" y="-578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>
        <p:scale>
          <a:sx n="100" d="100"/>
          <a:sy n="100" d="100"/>
        </p:scale>
        <p:origin x="1806" y="-231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notesMaster" Target="notesMasters/notesMaster1.xml"/><Relationship Id="rId74" Type="http://schemas.openxmlformats.org/officeDocument/2006/relationships/customXml" Target="../customXml/item2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viewProps" Target="viewProps.xml"/><Relationship Id="rId75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customXml" Target="../customXml/item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6B4196-281B-43EA-96A6-DB4F6EB2ACA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45E134F-426A-4903-8559-BCEB8E24D896}">
      <dgm:prSet phldrT="[Texto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pt-PT" sz="2400" b="1" dirty="0">
              <a:solidFill>
                <a:srgbClr val="FFFF00"/>
              </a:solidFill>
              <a:latin typeface="Candara" panose="020E0502030303020204" pitchFamily="34" charset="0"/>
            </a:rPr>
            <a:t>PLM</a:t>
          </a:r>
        </a:p>
      </dgm:t>
    </dgm:pt>
    <dgm:pt modelId="{79CF367F-7527-4C75-8FB2-74B10CBF1B61}" type="parTrans" cxnId="{65B50654-D9DA-4ADF-9E4F-46ACFAFC2615}">
      <dgm:prSet/>
      <dgm:spPr/>
      <dgm:t>
        <a:bodyPr/>
        <a:lstStyle/>
        <a:p>
          <a:endParaRPr lang="pt-PT"/>
        </a:p>
      </dgm:t>
    </dgm:pt>
    <dgm:pt modelId="{73DC2B2F-D1DA-4980-8B84-B0525C42B244}" type="sibTrans" cxnId="{65B50654-D9DA-4ADF-9E4F-46ACFAFC2615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pt-PT"/>
        </a:p>
      </dgm:t>
    </dgm:pt>
    <dgm:pt modelId="{18755B7E-7AE5-42B1-91CD-44651A3C9AE3}">
      <dgm:prSet phldrT="[Texto]" custT="1"/>
      <dgm:spPr/>
      <dgm:t>
        <a:bodyPr/>
        <a:lstStyle/>
        <a:p>
          <a:r>
            <a:rPr lang="pt-PT" sz="2400" b="1" dirty="0">
              <a:solidFill>
                <a:srgbClr val="FFFF00"/>
              </a:solidFill>
              <a:latin typeface="Candara" panose="020E0502030303020204" pitchFamily="34" charset="0"/>
            </a:rPr>
            <a:t>SLEF</a:t>
          </a:r>
        </a:p>
      </dgm:t>
    </dgm:pt>
    <dgm:pt modelId="{99B8F84D-7B4D-448A-9183-0DA1E7BD70B1}" type="parTrans" cxnId="{EC58B17D-BD09-4C15-926A-58F7A06120C5}">
      <dgm:prSet/>
      <dgm:spPr/>
      <dgm:t>
        <a:bodyPr/>
        <a:lstStyle/>
        <a:p>
          <a:endParaRPr lang="pt-PT"/>
        </a:p>
      </dgm:t>
    </dgm:pt>
    <dgm:pt modelId="{E63A1BB7-C101-4905-BB14-962BE87EF641}" type="sibTrans" cxnId="{EC58B17D-BD09-4C15-926A-58F7A06120C5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pt-PT"/>
        </a:p>
      </dgm:t>
    </dgm:pt>
    <dgm:pt modelId="{F0F37FEC-2003-48F7-81F4-6ADE4F85E767}">
      <dgm:prSet phldrT="[Texto]" custT="1"/>
      <dgm:spPr/>
      <dgm:t>
        <a:bodyPr/>
        <a:lstStyle/>
        <a:p>
          <a:r>
            <a:rPr lang="pt-PT" sz="2400" b="1" dirty="0">
              <a:solidFill>
                <a:srgbClr val="FFFF00"/>
              </a:solidFill>
              <a:latin typeface="Candara" panose="020E0502030303020204" pitchFamily="34" charset="0"/>
            </a:rPr>
            <a:t>SLM</a:t>
          </a:r>
        </a:p>
      </dgm:t>
    </dgm:pt>
    <dgm:pt modelId="{4E22A8BF-C4CF-4DCD-A257-AC14E7F8004C}" type="parTrans" cxnId="{EFCC482E-B14E-46A2-925C-AD45D3153EFB}">
      <dgm:prSet/>
      <dgm:spPr/>
      <dgm:t>
        <a:bodyPr/>
        <a:lstStyle/>
        <a:p>
          <a:endParaRPr lang="pt-PT"/>
        </a:p>
      </dgm:t>
    </dgm:pt>
    <dgm:pt modelId="{8F26A16F-3D0C-450A-834E-054392C6CA98}" type="sibTrans" cxnId="{EFCC482E-B14E-46A2-925C-AD45D3153EFB}">
      <dgm:prSet/>
      <dgm:spPr/>
      <dgm:t>
        <a:bodyPr/>
        <a:lstStyle/>
        <a:p>
          <a:endParaRPr lang="pt-PT"/>
        </a:p>
      </dgm:t>
    </dgm:pt>
    <dgm:pt modelId="{4FC16B9F-2786-4698-BBB8-0DD0092193B6}" type="pres">
      <dgm:prSet presAssocID="{A76B4196-281B-43EA-96A6-DB4F6EB2ACAF}" presName="Name0" presStyleCnt="0">
        <dgm:presLayoutVars>
          <dgm:dir/>
          <dgm:resizeHandles val="exact"/>
        </dgm:presLayoutVars>
      </dgm:prSet>
      <dgm:spPr/>
    </dgm:pt>
    <dgm:pt modelId="{B6D179FB-8827-4A13-9F10-620DAAF0EC15}" type="pres">
      <dgm:prSet presAssocID="{345E134F-426A-4903-8559-BCEB8E24D896}" presName="node" presStyleLbl="node1" presStyleIdx="0" presStyleCnt="3" custLinFactNeighborX="5790" custLinFactNeighborY="7277">
        <dgm:presLayoutVars>
          <dgm:bulletEnabled val="1"/>
        </dgm:presLayoutVars>
      </dgm:prSet>
      <dgm:spPr/>
    </dgm:pt>
    <dgm:pt modelId="{92E3B14A-28C0-431C-A0DD-80F6AC077A02}" type="pres">
      <dgm:prSet presAssocID="{73DC2B2F-D1DA-4980-8B84-B0525C42B244}" presName="sibTrans" presStyleLbl="sibTrans2D1" presStyleIdx="0" presStyleCnt="2" custLinFactNeighborY="-9882"/>
      <dgm:spPr/>
    </dgm:pt>
    <dgm:pt modelId="{4D2881F9-0A8C-4C86-B705-59F75979DC06}" type="pres">
      <dgm:prSet presAssocID="{73DC2B2F-D1DA-4980-8B84-B0525C42B244}" presName="connectorText" presStyleLbl="sibTrans2D1" presStyleIdx="0" presStyleCnt="2"/>
      <dgm:spPr/>
    </dgm:pt>
    <dgm:pt modelId="{F3DE4B10-77AA-4BF5-9DCD-F998BB3F8230}" type="pres">
      <dgm:prSet presAssocID="{18755B7E-7AE5-42B1-91CD-44651A3C9AE3}" presName="node" presStyleLbl="node1" presStyleIdx="1" presStyleCnt="3">
        <dgm:presLayoutVars>
          <dgm:bulletEnabled val="1"/>
        </dgm:presLayoutVars>
      </dgm:prSet>
      <dgm:spPr/>
    </dgm:pt>
    <dgm:pt modelId="{2EA36BF9-A11C-4307-83FA-AAFB300CECEF}" type="pres">
      <dgm:prSet presAssocID="{E63A1BB7-C101-4905-BB14-962BE87EF641}" presName="sibTrans" presStyleLbl="sibTrans2D1" presStyleIdx="1" presStyleCnt="2"/>
      <dgm:spPr/>
    </dgm:pt>
    <dgm:pt modelId="{2D5526F9-EF7D-4BB8-B14B-F7D24A856F49}" type="pres">
      <dgm:prSet presAssocID="{E63A1BB7-C101-4905-BB14-962BE87EF641}" presName="connectorText" presStyleLbl="sibTrans2D1" presStyleIdx="1" presStyleCnt="2"/>
      <dgm:spPr/>
    </dgm:pt>
    <dgm:pt modelId="{D64835D4-3373-4BB5-BF82-D279E9735C79}" type="pres">
      <dgm:prSet presAssocID="{F0F37FEC-2003-48F7-81F4-6ADE4F85E767}" presName="node" presStyleLbl="node1" presStyleIdx="2" presStyleCnt="3">
        <dgm:presLayoutVars>
          <dgm:bulletEnabled val="1"/>
        </dgm:presLayoutVars>
      </dgm:prSet>
      <dgm:spPr/>
    </dgm:pt>
  </dgm:ptLst>
  <dgm:cxnLst>
    <dgm:cxn modelId="{60DD390D-A71E-43A5-9E8E-7AF59A98ABF5}" type="presOf" srcId="{345E134F-426A-4903-8559-BCEB8E24D896}" destId="{B6D179FB-8827-4A13-9F10-620DAAF0EC15}" srcOrd="0" destOrd="0" presId="urn:microsoft.com/office/officeart/2005/8/layout/process1"/>
    <dgm:cxn modelId="{EFCC482E-B14E-46A2-925C-AD45D3153EFB}" srcId="{A76B4196-281B-43EA-96A6-DB4F6EB2ACAF}" destId="{F0F37FEC-2003-48F7-81F4-6ADE4F85E767}" srcOrd="2" destOrd="0" parTransId="{4E22A8BF-C4CF-4DCD-A257-AC14E7F8004C}" sibTransId="{8F26A16F-3D0C-450A-834E-054392C6CA98}"/>
    <dgm:cxn modelId="{467CA73B-51BD-4A4A-81A2-7F2C91268189}" type="presOf" srcId="{E63A1BB7-C101-4905-BB14-962BE87EF641}" destId="{2EA36BF9-A11C-4307-83FA-AAFB300CECEF}" srcOrd="0" destOrd="0" presId="urn:microsoft.com/office/officeart/2005/8/layout/process1"/>
    <dgm:cxn modelId="{1D433E4C-5564-4A73-A70B-BB48EB0319A2}" type="presOf" srcId="{F0F37FEC-2003-48F7-81F4-6ADE4F85E767}" destId="{D64835D4-3373-4BB5-BF82-D279E9735C79}" srcOrd="0" destOrd="0" presId="urn:microsoft.com/office/officeart/2005/8/layout/process1"/>
    <dgm:cxn modelId="{65B50654-D9DA-4ADF-9E4F-46ACFAFC2615}" srcId="{A76B4196-281B-43EA-96A6-DB4F6EB2ACAF}" destId="{345E134F-426A-4903-8559-BCEB8E24D896}" srcOrd="0" destOrd="0" parTransId="{79CF367F-7527-4C75-8FB2-74B10CBF1B61}" sibTransId="{73DC2B2F-D1DA-4980-8B84-B0525C42B244}"/>
    <dgm:cxn modelId="{EC58B17D-BD09-4C15-926A-58F7A06120C5}" srcId="{A76B4196-281B-43EA-96A6-DB4F6EB2ACAF}" destId="{18755B7E-7AE5-42B1-91CD-44651A3C9AE3}" srcOrd="1" destOrd="0" parTransId="{99B8F84D-7B4D-448A-9183-0DA1E7BD70B1}" sibTransId="{E63A1BB7-C101-4905-BB14-962BE87EF641}"/>
    <dgm:cxn modelId="{415BFF84-7761-4533-B8D5-27A4FECE3CC3}" type="presOf" srcId="{A76B4196-281B-43EA-96A6-DB4F6EB2ACAF}" destId="{4FC16B9F-2786-4698-BBB8-0DD0092193B6}" srcOrd="0" destOrd="0" presId="urn:microsoft.com/office/officeart/2005/8/layout/process1"/>
    <dgm:cxn modelId="{0B4B0293-E54F-4052-B734-2B29FD280C4E}" type="presOf" srcId="{18755B7E-7AE5-42B1-91CD-44651A3C9AE3}" destId="{F3DE4B10-77AA-4BF5-9DCD-F998BB3F8230}" srcOrd="0" destOrd="0" presId="urn:microsoft.com/office/officeart/2005/8/layout/process1"/>
    <dgm:cxn modelId="{B50554A0-87F1-44CE-9C59-10F141943434}" type="presOf" srcId="{E63A1BB7-C101-4905-BB14-962BE87EF641}" destId="{2D5526F9-EF7D-4BB8-B14B-F7D24A856F49}" srcOrd="1" destOrd="0" presId="urn:microsoft.com/office/officeart/2005/8/layout/process1"/>
    <dgm:cxn modelId="{9079BBAE-FDD1-4A37-BC20-EA561650F5A1}" type="presOf" srcId="{73DC2B2F-D1DA-4980-8B84-B0525C42B244}" destId="{92E3B14A-28C0-431C-A0DD-80F6AC077A02}" srcOrd="0" destOrd="0" presId="urn:microsoft.com/office/officeart/2005/8/layout/process1"/>
    <dgm:cxn modelId="{2B34DBCE-6F0C-4EF2-A0E0-080404593746}" type="presOf" srcId="{73DC2B2F-D1DA-4980-8B84-B0525C42B244}" destId="{4D2881F9-0A8C-4C86-B705-59F75979DC06}" srcOrd="1" destOrd="0" presId="urn:microsoft.com/office/officeart/2005/8/layout/process1"/>
    <dgm:cxn modelId="{F8E00E87-3983-4263-B913-1A23272B98DB}" type="presParOf" srcId="{4FC16B9F-2786-4698-BBB8-0DD0092193B6}" destId="{B6D179FB-8827-4A13-9F10-620DAAF0EC15}" srcOrd="0" destOrd="0" presId="urn:microsoft.com/office/officeart/2005/8/layout/process1"/>
    <dgm:cxn modelId="{EA200183-4B28-43E6-91F0-E8634BB34B5A}" type="presParOf" srcId="{4FC16B9F-2786-4698-BBB8-0DD0092193B6}" destId="{92E3B14A-28C0-431C-A0DD-80F6AC077A02}" srcOrd="1" destOrd="0" presId="urn:microsoft.com/office/officeart/2005/8/layout/process1"/>
    <dgm:cxn modelId="{76C247B3-23F2-405C-8BBE-06CF4DE811CF}" type="presParOf" srcId="{92E3B14A-28C0-431C-A0DD-80F6AC077A02}" destId="{4D2881F9-0A8C-4C86-B705-59F75979DC06}" srcOrd="0" destOrd="0" presId="urn:microsoft.com/office/officeart/2005/8/layout/process1"/>
    <dgm:cxn modelId="{58EF472C-471D-49CC-BA0F-680FDEF3BD55}" type="presParOf" srcId="{4FC16B9F-2786-4698-BBB8-0DD0092193B6}" destId="{F3DE4B10-77AA-4BF5-9DCD-F998BB3F8230}" srcOrd="2" destOrd="0" presId="urn:microsoft.com/office/officeart/2005/8/layout/process1"/>
    <dgm:cxn modelId="{78FEE912-5492-4269-B524-796008487C69}" type="presParOf" srcId="{4FC16B9F-2786-4698-BBB8-0DD0092193B6}" destId="{2EA36BF9-A11C-4307-83FA-AAFB300CECEF}" srcOrd="3" destOrd="0" presId="urn:microsoft.com/office/officeart/2005/8/layout/process1"/>
    <dgm:cxn modelId="{AAE4DCAE-EDA9-4820-A48F-E479524FA2C1}" type="presParOf" srcId="{2EA36BF9-A11C-4307-83FA-AAFB300CECEF}" destId="{2D5526F9-EF7D-4BB8-B14B-F7D24A856F49}" srcOrd="0" destOrd="0" presId="urn:microsoft.com/office/officeart/2005/8/layout/process1"/>
    <dgm:cxn modelId="{478BACAF-F490-43F9-A344-2DC4B14340AF}" type="presParOf" srcId="{4FC16B9F-2786-4698-BBB8-0DD0092193B6}" destId="{D64835D4-3373-4BB5-BF82-D279E9735C7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179FB-8827-4A13-9F10-620DAAF0EC15}">
      <dsp:nvSpPr>
        <dsp:cNvPr id="0" name=""/>
        <dsp:cNvSpPr/>
      </dsp:nvSpPr>
      <dsp:spPr>
        <a:xfrm>
          <a:off x="27857" y="137332"/>
          <a:ext cx="1051016" cy="63061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b="1" kern="1200" dirty="0">
              <a:solidFill>
                <a:srgbClr val="FFFF00"/>
              </a:solidFill>
              <a:latin typeface="Candara" panose="020E0502030303020204" pitchFamily="34" charset="0"/>
            </a:rPr>
            <a:t>PLM</a:t>
          </a:r>
        </a:p>
      </dsp:txBody>
      <dsp:txXfrm>
        <a:off x="46327" y="155802"/>
        <a:ext cx="1014076" cy="593670"/>
      </dsp:txXfrm>
    </dsp:sp>
    <dsp:sp modelId="{92E3B14A-28C0-431C-A0DD-80F6AC077A02}">
      <dsp:nvSpPr>
        <dsp:cNvPr id="0" name=""/>
        <dsp:cNvSpPr/>
      </dsp:nvSpPr>
      <dsp:spPr>
        <a:xfrm rot="21491020">
          <a:off x="1177838" y="273420"/>
          <a:ext cx="210020" cy="260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100" kern="1200"/>
        </a:p>
      </dsp:txBody>
      <dsp:txXfrm>
        <a:off x="1177854" y="326549"/>
        <a:ext cx="147014" cy="156392"/>
      </dsp:txXfrm>
    </dsp:sp>
    <dsp:sp modelId="{F3DE4B10-77AA-4BF5-9DCD-F998BB3F8230}">
      <dsp:nvSpPr>
        <dsp:cNvPr id="0" name=""/>
        <dsp:cNvSpPr/>
      </dsp:nvSpPr>
      <dsp:spPr>
        <a:xfrm>
          <a:off x="1474940" y="91442"/>
          <a:ext cx="1051016" cy="6306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b="1" kern="1200" dirty="0">
              <a:solidFill>
                <a:srgbClr val="FFFF00"/>
              </a:solidFill>
              <a:latin typeface="Candara" panose="020E0502030303020204" pitchFamily="34" charset="0"/>
            </a:rPr>
            <a:t>SLEF</a:t>
          </a:r>
        </a:p>
      </dsp:txBody>
      <dsp:txXfrm>
        <a:off x="1493410" y="109912"/>
        <a:ext cx="1014076" cy="593670"/>
      </dsp:txXfrm>
    </dsp:sp>
    <dsp:sp modelId="{2EA36BF9-A11C-4307-83FA-AAFB300CECEF}">
      <dsp:nvSpPr>
        <dsp:cNvPr id="0" name=""/>
        <dsp:cNvSpPr/>
      </dsp:nvSpPr>
      <dsp:spPr>
        <a:xfrm>
          <a:off x="2631058" y="276421"/>
          <a:ext cx="222815" cy="260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100" kern="1200"/>
        </a:p>
      </dsp:txBody>
      <dsp:txXfrm>
        <a:off x="2631058" y="328551"/>
        <a:ext cx="155971" cy="156392"/>
      </dsp:txXfrm>
    </dsp:sp>
    <dsp:sp modelId="{D64835D4-3373-4BB5-BF82-D279E9735C79}">
      <dsp:nvSpPr>
        <dsp:cNvPr id="0" name=""/>
        <dsp:cNvSpPr/>
      </dsp:nvSpPr>
      <dsp:spPr>
        <a:xfrm>
          <a:off x="2946363" y="91442"/>
          <a:ext cx="1051016" cy="6306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b="1" kern="1200" dirty="0">
              <a:solidFill>
                <a:srgbClr val="FFFF00"/>
              </a:solidFill>
              <a:latin typeface="Candara" panose="020E0502030303020204" pitchFamily="34" charset="0"/>
            </a:rPr>
            <a:t>SLM</a:t>
          </a:r>
        </a:p>
      </dsp:txBody>
      <dsp:txXfrm>
        <a:off x="2964833" y="109912"/>
        <a:ext cx="1014076" cy="5936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3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7" charset="0"/>
              </a:defRPr>
            </a:lvl1pPr>
          </a:lstStyle>
          <a:p>
            <a:pPr>
              <a:defRPr/>
            </a:pPr>
            <a:fld id="{3DBF500C-6DFE-1744-90AE-2459E34535D1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737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5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7" charset="0"/>
              </a:defRPr>
            </a:lvl1pPr>
          </a:lstStyle>
          <a:p>
            <a:pPr>
              <a:defRPr/>
            </a:pPr>
            <a:fld id="{057EF538-FAB5-E04E-9D94-DFF0DAB23243}" type="slidenum">
              <a:rPr lang="en-AU"/>
              <a:pPr>
                <a:defRPr/>
              </a:pPr>
              <a:t>‹nº›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18529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Numa linha do tempo suficientemente longa, a taxa de sobrevivência para todos cai para zero.” Da mesma forma, para qualquer cenário de risco, numa linha de tempo suficientemente longa, a chance de acontecer, qualquer que seja “isso”, aproxima-se de 100%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7EF538-FAB5-E04E-9D94-DFF0DAB23243}" type="slidenum">
              <a:rPr lang="en-AU" smtClean="0"/>
              <a:pPr>
                <a:defRPr/>
              </a:pPr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1480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7EF538-FAB5-E04E-9D94-DFF0DAB23243}" type="slidenum">
              <a:rPr lang="en-AU" smtClean="0"/>
              <a:pPr>
                <a:defRPr/>
              </a:pPr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8859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05178E-8A68-41BB-90EB-E21B469BF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41028E-9125-478D-ADA9-3173ED610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077C517-8ED9-413B-8217-670D679B4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A7FEF-8B9F-430C-8643-D57C1493F3A4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3BC2AE1-06D8-4A65-8AD8-23AD75480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FC4A4F3-947A-4BCF-A449-995677F72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A523-F2A4-4F70-A965-F59CEDFEE4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4541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5E373B-F43B-4C9B-B423-99D1A7098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468FA20C-6B80-4B17-9937-F8A380FF5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39595A6-1A27-4F42-BCA7-842854809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A7FEF-8B9F-430C-8643-D57C1493F3A4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C9DE19B-98F9-427B-A6DD-8DF33FA96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3A98CC6-8BAB-4696-8680-5B0D6DF28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A523-F2A4-4F70-A965-F59CEDFEE4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55543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6E9D3BC-F868-45EB-BADF-9CD625C7A0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426C9646-8A94-4497-81D3-87D546D07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7710F52-A087-4CF1-8189-F53F4B38A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A7FEF-8B9F-430C-8643-D57C1493F3A4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A9CC910-517A-4211-8B9C-225FC8E32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C3F4734-8A7A-4421-A229-B8BA24D1E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A523-F2A4-4F70-A965-F59CEDFEE4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65716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do subtítulo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27A1F-BA85-4173-96C5-C07243DE12AF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F14D-CA7C-4F5C-9837-0361E8E4F4B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58748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27A1F-BA85-4173-96C5-C07243DE12AF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F14D-CA7C-4F5C-9837-0361E8E4F4B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4273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27A1F-BA85-4173-96C5-C07243DE12AF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F14D-CA7C-4F5C-9837-0361E8E4F4B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85029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27A1F-BA85-4173-96C5-C07243DE12AF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F14D-CA7C-4F5C-9837-0361E8E4F4B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10876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27A1F-BA85-4173-96C5-C07243DE12AF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F14D-CA7C-4F5C-9837-0361E8E4F4B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9104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27A1F-BA85-4173-96C5-C07243DE12AF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F14D-CA7C-4F5C-9837-0361E8E4F4B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3160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27A1F-BA85-4173-96C5-C07243DE12AF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F14D-CA7C-4F5C-9837-0361E8E4F4B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98622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27A1F-BA85-4173-96C5-C07243DE12AF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F14D-CA7C-4F5C-9837-0361E8E4F4B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2575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CCEB75-B8D6-4FF8-A686-92A50F83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2C6CC1F-BC88-4E8D-BC41-EEA8F1EFA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5B9D6AF-9337-4F2A-A4A2-E1BE5A87B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A7FEF-8B9F-430C-8643-D57C1493F3A4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750D3AC-F4F9-467E-A36F-076856E49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7294AB9-79E1-44CD-AE10-216E97B4E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A523-F2A4-4F70-A965-F59CEDFEE4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45347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27A1F-BA85-4173-96C5-C07243DE12AF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F14D-CA7C-4F5C-9837-0361E8E4F4B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70804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27A1F-BA85-4173-96C5-C07243DE12AF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F14D-CA7C-4F5C-9837-0361E8E4F4B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4136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27A1F-BA85-4173-96C5-C07243DE12AF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F14D-CA7C-4F5C-9837-0361E8E4F4B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48082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D462E-B50E-4EDB-B99B-9AB5C0748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B2EDFA-49F6-4B8A-AA57-EE5FF7697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9243191-EEF0-4844-8256-EB4C0C3AF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F308-AEC1-40FE-82C1-7DCBD5B1B07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20EE62F-3C49-466E-9564-13D094543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EE4B736-58F6-4487-AE52-1FFBC7710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93D2-158B-4DAD-98A8-5712588161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793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5F0E13-4315-451D-9E30-009143472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9144000" cy="1106489"/>
          </a:xfrm>
        </p:spPr>
        <p:txBody>
          <a:bodyPr>
            <a:normAutofit/>
          </a:bodyPr>
          <a:lstStyle>
            <a:lvl1pPr>
              <a:defRPr sz="3200">
                <a:latin typeface="Candara" panose="020E0502030303020204" pitchFamily="34" charset="0"/>
              </a:defRPr>
            </a:lvl1pPr>
          </a:lstStyle>
          <a:p>
            <a:r>
              <a:rPr lang="pt-PT" dirty="0"/>
              <a:t>Clique para editar o estilo de título do Modelo Global</a:t>
            </a:r>
            <a:endParaRPr lang="en-US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648881E-439D-4C91-A317-F794B640B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4621"/>
            <a:ext cx="7886700" cy="4351338"/>
          </a:xfrm>
        </p:spPr>
        <p:txBody>
          <a:bodyPr/>
          <a:lstStyle>
            <a:lvl1pPr marL="355600" indent="-355600">
              <a:buFont typeface="Wingdings" panose="05000000000000000000" pitchFamily="2" charset="2"/>
              <a:buChar char="Ø"/>
              <a:defRPr sz="2400"/>
            </a:lvl1pPr>
            <a:lvl2pPr marL="685800" indent="-330200">
              <a:buClr>
                <a:srgbClr val="7030A0"/>
              </a:buClr>
              <a:buFont typeface="Wingdings" panose="05000000000000000000" pitchFamily="2" charset="2"/>
              <a:buChar char="ü"/>
              <a:defRPr>
                <a:solidFill>
                  <a:srgbClr val="7030A0"/>
                </a:solidFill>
              </a:defRPr>
            </a:lvl2pPr>
            <a:lvl3pPr marL="982663" indent="-258763">
              <a:buFont typeface="Wingdings" panose="05000000000000000000" pitchFamily="2" charset="2"/>
              <a:buChar char="§"/>
              <a:defRPr/>
            </a:lvl3pPr>
            <a:lvl4pPr marL="1255713" indent="-273050">
              <a:defRPr>
                <a:solidFill>
                  <a:srgbClr val="7030A0"/>
                </a:solidFill>
              </a:defRPr>
            </a:lvl4pPr>
          </a:lstStyle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en-US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5398EA6-4E99-4C7F-BAF6-4A79BE402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F308-AEC1-40FE-82C1-7DCBD5B1B07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21BD3CF-E2D7-456F-A5F0-A67021855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F4F21BB-0CD2-411C-9C79-8F6AE271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93D2-158B-4DAD-98A8-5712588161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054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A669E-8054-45FA-A3EC-4C55D332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ln>
            <a:solidFill>
              <a:schemeClr val="accent1">
                <a:lumMod val="75000"/>
              </a:schemeClr>
            </a:solidFill>
          </a:ln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A382970-1BCC-48A0-B7BC-A15653E31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41B05E6-53C6-4D1B-9730-0164B62C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F308-AEC1-40FE-82C1-7DCBD5B1B07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B32286E-B760-41C4-83BA-A9F6B1D79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E402C4C-7214-4300-A806-789551255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93D2-158B-4DAD-98A8-5712588161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296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ED791-5A47-43A6-8EB8-12A2E1B37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30A42AE-AAB4-4F4B-9EFB-62683474C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FC7A14CE-CA2A-475F-B51B-6A80AF1E4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5D908AA-D384-4DCB-9CD8-68AE16117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F308-AEC1-40FE-82C1-7DCBD5B1B07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82A157D-033F-46EA-98A7-3210666DA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FEDD37B-F3EC-44C8-9833-DA6CFC68B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93D2-158B-4DAD-98A8-5712588161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915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680E13-5DFB-4A75-8DD4-A8215A0A5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263BF27-94F1-4DFC-9537-BC4A013A1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050F7E17-7515-45F5-BD9E-AC92264C8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8C2D7705-46EC-440D-A33D-7C11FBD45F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CB0EA1A-7021-41DD-9FC8-AC8FC264F5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EE69DB7-C35E-4ED2-9BE3-4885DE7F3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F308-AEC1-40FE-82C1-7DCBD5B1B07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8A097C45-3A6D-41F2-89DD-3D84885CE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80145E04-42E2-4C41-8C38-B83F75155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93D2-158B-4DAD-98A8-5712588161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436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A2C6D-C096-4556-A472-79B3F0522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-387424"/>
            <a:ext cx="78867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A05D9541-1480-4065-ADA8-796D27489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F308-AEC1-40FE-82C1-7DCBD5B1B07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2D53F41-F3F3-4FED-9D45-A8241AFA2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778CFB9-FEA7-4AB0-9404-81BB8C82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93D2-158B-4DAD-98A8-5712588161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843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55FEFE7A-638C-49B9-A79A-DCC24595C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F308-AEC1-40FE-82C1-7DCBD5B1B07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7C502520-ACFA-49F7-B3B6-5875BC013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C29A81C-C9FC-4651-A76F-110DA2B91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93D2-158B-4DAD-98A8-5712588161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6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E30EE-9F3D-4682-B325-DA5E65E02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53C4CA8-092C-478E-B8CF-32C1ED4A6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C6197FF-1970-4482-A030-38EF3547C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A7FEF-8B9F-430C-8643-D57C1493F3A4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0581F00-57D2-4F77-AC5E-00C51D1EA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55EA3ED-92A3-4BD9-AC8F-B267F8179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A523-F2A4-4F70-A965-F59CEDFEE4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25100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0E7056-0743-4CC2-A2D6-030AD58F9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79FF562-0D88-4CD6-B0B0-75E91E90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8C4DDE4-F5D0-4727-BBF6-27E80FA67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50C3065-FFF9-47C9-98AE-8A5AF714B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F308-AEC1-40FE-82C1-7DCBD5B1B07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61014D8-89D2-43DD-A275-591E72D85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2E668E7-2D46-4DBF-BED1-941A1C2EA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93D2-158B-4DAD-98A8-5712588161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32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0ED547-377A-4220-8EAE-DFFC406D7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5D172836-D7F4-43DF-BFDB-378DC5138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C21D41F-37C8-44C6-81B4-0EE8456EA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5EC669B-829A-4B55-AE64-20729C91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F308-AEC1-40FE-82C1-7DCBD5B1B07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79009F3-C12E-4E62-AA9A-6B836C7EB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9261EAB-2473-48E2-8642-89A75256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93D2-158B-4DAD-98A8-5712588161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911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02FD12-4833-4E90-A6C8-D33F7192F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EBC7AA09-4552-4EE2-84D2-76B0A900B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31FF64F-1A03-40C6-9F15-503EF9AA9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F308-AEC1-40FE-82C1-7DCBD5B1B07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B1F8B8C-B15E-4BC2-86A9-0C0E1028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B283FE2-C153-4279-8B00-D4C70F5C5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93D2-158B-4DAD-98A8-5712588161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931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1FF5CFB-0D8B-40E5-A89A-A378000D0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C8969DE-F267-4857-B423-85162B5EF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FD3ED7C-3A63-4869-A557-16AF6DA88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F308-AEC1-40FE-82C1-7DCBD5B1B07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856AF14-11F5-42D5-9E79-59C9B2514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5410750-2167-42C1-8518-A8DB53665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93D2-158B-4DAD-98A8-5712588161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184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0" y="908720"/>
            <a:ext cx="9144000" cy="5976575"/>
            <a:chOff x="0" y="1372650"/>
            <a:chExt cx="9144000" cy="548535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tx1"/>
              </a:buClr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685800" indent="-336550">
              <a:buFont typeface="Wingdings" panose="05000000000000000000" pitchFamily="2" charset="2"/>
              <a:buChar char="ü"/>
              <a:defRPr>
                <a:solidFill>
                  <a:srgbClr val="7030A0"/>
                </a:solidFill>
              </a:defRPr>
            </a:lvl2pPr>
            <a:lvl3pPr marL="1035050" indent="-349250">
              <a:buClr>
                <a:schemeClr val="tx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D4D257-4F1A-5B4F-8BE3-C5A8F8A780E1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</p:spTree>
    <p:extLst>
      <p:ext uri="{BB962C8B-B14F-4D97-AF65-F5344CB8AC3E}">
        <p14:creationId xmlns:p14="http://schemas.microsoft.com/office/powerpoint/2010/main" val="7347509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D462E-B50E-4EDB-B99B-9AB5C0748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B2EDFA-49F6-4B8A-AA57-EE5FF7697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9243191-EEF0-4844-8256-EB4C0C3AF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F308-AEC1-40FE-82C1-7DCBD5B1B07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20EE62F-3C49-466E-9564-13D094543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EE4B736-58F6-4487-AE52-1FFBC7710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93D2-158B-4DAD-98A8-5712588161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574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5F0E13-4315-451D-9E30-009143472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9144000" cy="746449"/>
          </a:xfrm>
        </p:spPr>
        <p:txBody>
          <a:bodyPr>
            <a:normAutofit/>
          </a:bodyPr>
          <a:lstStyle>
            <a:lvl1pPr>
              <a:defRPr sz="3200">
                <a:latin typeface="Candara" panose="020E0502030303020204" pitchFamily="34" charset="0"/>
              </a:defRPr>
            </a:lvl1pPr>
          </a:lstStyle>
          <a:p>
            <a:r>
              <a:rPr lang="pt-PT" dirty="0"/>
              <a:t>Clique para editar o estilo de título do Modelo Global</a:t>
            </a:r>
            <a:endParaRPr lang="en-US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648881E-439D-4C91-A317-F794B640B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4621"/>
            <a:ext cx="7886700" cy="4351338"/>
          </a:xfrm>
        </p:spPr>
        <p:txBody>
          <a:bodyPr/>
          <a:lstStyle>
            <a:lvl1pPr marL="355600" indent="-355600">
              <a:buFont typeface="Wingdings" panose="05000000000000000000" pitchFamily="2" charset="2"/>
              <a:buChar char="Ø"/>
              <a:defRPr sz="2400"/>
            </a:lvl1pPr>
            <a:lvl2pPr marL="685800" indent="-330200">
              <a:buClr>
                <a:srgbClr val="7030A0"/>
              </a:buClr>
              <a:buFont typeface="Wingdings" panose="05000000000000000000" pitchFamily="2" charset="2"/>
              <a:buChar char="ü"/>
              <a:defRPr>
                <a:solidFill>
                  <a:srgbClr val="7030A0"/>
                </a:solidFill>
              </a:defRPr>
            </a:lvl2pPr>
            <a:lvl3pPr marL="982663" indent="-258763">
              <a:buFont typeface="Wingdings" panose="05000000000000000000" pitchFamily="2" charset="2"/>
              <a:buChar char="§"/>
              <a:defRPr/>
            </a:lvl3pPr>
            <a:lvl4pPr marL="1255713" indent="-273050">
              <a:defRPr>
                <a:solidFill>
                  <a:srgbClr val="7030A0"/>
                </a:solidFill>
              </a:defRPr>
            </a:lvl4pPr>
          </a:lstStyle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en-US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5398EA6-4E99-4C7F-BAF6-4A79BE402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F308-AEC1-40FE-82C1-7DCBD5B1B07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21BD3CF-E2D7-456F-A5F0-A67021855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F4F21BB-0CD2-411C-9C79-8F6AE271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93D2-158B-4DAD-98A8-5712588161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739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A669E-8054-45FA-A3EC-4C55D332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ln>
            <a:solidFill>
              <a:schemeClr val="accent1">
                <a:lumMod val="75000"/>
              </a:schemeClr>
            </a:solidFill>
          </a:ln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A382970-1BCC-48A0-B7BC-A15653E31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41B05E6-53C6-4D1B-9730-0164B62C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F308-AEC1-40FE-82C1-7DCBD5B1B07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B32286E-B760-41C4-83BA-A9F6B1D79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E402C4C-7214-4300-A806-789551255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93D2-158B-4DAD-98A8-5712588161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730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ED791-5A47-43A6-8EB8-12A2E1B37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30A42AE-AAB4-4F4B-9EFB-62683474C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FC7A14CE-CA2A-475F-B51B-6A80AF1E4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5D908AA-D384-4DCB-9CD8-68AE16117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F308-AEC1-40FE-82C1-7DCBD5B1B07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82A157D-033F-46EA-98A7-3210666DA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FEDD37B-F3EC-44C8-9833-DA6CFC68B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93D2-158B-4DAD-98A8-5712588161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419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680E13-5DFB-4A75-8DD4-A8215A0A5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263BF27-94F1-4DFC-9537-BC4A013A1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050F7E17-7515-45F5-BD9E-AC92264C8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8C2D7705-46EC-440D-A33D-7C11FBD45F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CB0EA1A-7021-41DD-9FC8-AC8FC264F5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EE69DB7-C35E-4ED2-9BE3-4885DE7F3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F308-AEC1-40FE-82C1-7DCBD5B1B07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8A097C45-3A6D-41F2-89DD-3D84885CE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80145E04-42E2-4C41-8C38-B83F75155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93D2-158B-4DAD-98A8-5712588161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62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5EB587-47A7-4F33-915F-F34CCA13F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85698B9-36E4-40BA-B1DA-C0D30F4816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03A11C2-E5F9-4A1E-9625-4112BDC71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3E9EABF-1514-44AD-943A-4FE0F0A2F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A7FEF-8B9F-430C-8643-D57C1493F3A4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CBC1F67-FF33-4347-924D-939DACDEC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63592F1-4757-49C4-97BE-44DDF7016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A523-F2A4-4F70-A965-F59CEDFEE4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36044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A2C6D-C096-4556-A472-79B3F0522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-387424"/>
            <a:ext cx="78867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A05D9541-1480-4065-ADA8-796D27489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F308-AEC1-40FE-82C1-7DCBD5B1B07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2D53F41-F3F3-4FED-9D45-A8241AFA2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778CFB9-FEA7-4AB0-9404-81BB8C82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93D2-158B-4DAD-98A8-5712588161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950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55FEFE7A-638C-49B9-A79A-DCC24595C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F308-AEC1-40FE-82C1-7DCBD5B1B07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7C502520-ACFA-49F7-B3B6-5875BC013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C29A81C-C9FC-4651-A76F-110DA2B91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93D2-158B-4DAD-98A8-5712588161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469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0E7056-0743-4CC2-A2D6-030AD58F9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79FF562-0D88-4CD6-B0B0-75E91E90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8C4DDE4-F5D0-4727-BBF6-27E80FA67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50C3065-FFF9-47C9-98AE-8A5AF714B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F308-AEC1-40FE-82C1-7DCBD5B1B07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61014D8-89D2-43DD-A275-591E72D85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2E668E7-2D46-4DBF-BED1-941A1C2EA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93D2-158B-4DAD-98A8-5712588161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789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0ED547-377A-4220-8EAE-DFFC406D7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5D172836-D7F4-43DF-BFDB-378DC5138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C21D41F-37C8-44C6-81B4-0EE8456EA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5EC669B-829A-4B55-AE64-20729C91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F308-AEC1-40FE-82C1-7DCBD5B1B07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79009F3-C12E-4E62-AA9A-6B836C7EB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9261EAB-2473-48E2-8642-89A75256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93D2-158B-4DAD-98A8-5712588161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449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02FD12-4833-4E90-A6C8-D33F7192F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EBC7AA09-4552-4EE2-84D2-76B0A900B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31FF64F-1A03-40C6-9F15-503EF9AA9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F308-AEC1-40FE-82C1-7DCBD5B1B07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B1F8B8C-B15E-4BC2-86A9-0C0E1028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B283FE2-C153-4279-8B00-D4C70F5C5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93D2-158B-4DAD-98A8-5712588161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936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1FF5CFB-0D8B-40E5-A89A-A378000D0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C8969DE-F267-4857-B423-85162B5EF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FD3ED7C-3A63-4869-A557-16AF6DA88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F308-AEC1-40FE-82C1-7DCBD5B1B07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856AF14-11F5-42D5-9E79-59C9B2514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5410750-2167-42C1-8518-A8DB53665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93D2-158B-4DAD-98A8-5712588161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352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7679C-2F59-6E45-8FA5-FAD21CEBEBFE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22231-0FE8-084E-9FAD-E8FD879B45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161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7679C-2F59-6E45-8FA5-FAD21CEBEBFE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22231-0FE8-084E-9FAD-E8FD879B45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256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7679C-2F59-6E45-8FA5-FAD21CEBEBFE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22231-0FE8-084E-9FAD-E8FD879B45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494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7679C-2F59-6E45-8FA5-FAD21CEBEBFE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22231-0FE8-084E-9FAD-E8FD879B45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3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E2308C-9A89-403A-9D3F-DC2E619C4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CB1E5A9-2BCF-4BE6-A0B1-EF8CF268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4340BC7-4D2C-40A7-99E0-8DDBEF6530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884736F1-EED6-40E3-B631-C240FA362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F1DDC86B-B66E-42F4-B622-9ED4C631F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C7E06316-BBE2-4759-8C44-1C6EEB7EE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A7FEF-8B9F-430C-8643-D57C1493F3A4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99770D5-9C87-4FE9-8209-4E3D234F6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E8DB92E7-1DB8-42AC-9BAF-ACE104AE7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A523-F2A4-4F70-A965-F59CEDFEE4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153861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7679C-2F59-6E45-8FA5-FAD21CEBEBFE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22231-0FE8-084E-9FAD-E8FD879B45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8547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7679C-2F59-6E45-8FA5-FAD21CEBEBFE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22231-0FE8-084E-9FAD-E8FD879B45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077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7679C-2F59-6E45-8FA5-FAD21CEBEBFE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22231-0FE8-084E-9FAD-E8FD879B45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022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7679C-2F59-6E45-8FA5-FAD21CEBEBFE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22231-0FE8-084E-9FAD-E8FD879B45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892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7679C-2F59-6E45-8FA5-FAD21CEBEBFE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22231-0FE8-084E-9FAD-E8FD879B45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47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7679C-2F59-6E45-8FA5-FAD21CEBEBFE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22231-0FE8-084E-9FAD-E8FD879B45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252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7679C-2F59-6E45-8FA5-FAD21CEBEBFE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22231-0FE8-084E-9FAD-E8FD879B45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81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2CD68C-92B3-40DA-A848-1860BDD34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D357238-2C9E-4B68-80FB-D78AAC88C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A7FEF-8B9F-430C-8643-D57C1493F3A4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7640FE60-0E8D-4BF3-A4FE-9241B9F0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6326F64-3D15-4B63-9C45-FB8694A19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A523-F2A4-4F70-A965-F59CEDFEE4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21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31A15221-3F54-40A8-89B7-311A652A0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A7FEF-8B9F-430C-8643-D57C1493F3A4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4E5B6CCA-40B3-4CF6-A060-3D920FF97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56173E1-793E-4B45-BD63-B9DE50C26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A523-F2A4-4F70-A965-F59CEDFEE4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341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1AE248-9501-4BC9-89E4-BA49F772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B07ED9A-151F-4B5D-B7CA-218BC4DFA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2A95E3AE-B939-4383-8E3E-6CFFD338D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C137ADD9-061C-487E-9A07-4A95AD266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A7FEF-8B9F-430C-8643-D57C1493F3A4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01AEB87-76C0-4863-81B0-45AC3519D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56579CD-C9A9-42A3-8C19-BE2E9F1D1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A523-F2A4-4F70-A965-F59CEDFEE4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8859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92699-DAF6-46A2-8877-0DC1FA404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D91A992B-D37F-4D13-A712-76AEDBADA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E4605A3-063D-40C7-AA19-977EA23A9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13DA3E9-D4DC-4D51-AD68-EFE643181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A7FEF-8B9F-430C-8643-D57C1493F3A4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ABA0C17-8CA8-4102-BDCA-07B4DE2C3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7E9FE24-4A96-4F3F-B186-F40DF14BD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A523-F2A4-4F70-A965-F59CEDFEE4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1712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60DD3428-73EF-4B39-9706-EF6A10535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F954BF1-35AB-4D69-8BE0-5294B0B25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B493C91-66C3-40D7-ABF7-B11BF1AC96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A7FEF-8B9F-430C-8643-D57C1493F3A4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7C363F3-A4E8-429E-9791-97E49483E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8522FCA-07FF-438D-98AA-2A5B537A5D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2A523-F2A4-4F70-A965-F59CEDFEE4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5294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03" r:id="rId1"/>
    <p:sldLayoutId id="2147485104" r:id="rId2"/>
    <p:sldLayoutId id="2147485105" r:id="rId3"/>
    <p:sldLayoutId id="2147485106" r:id="rId4"/>
    <p:sldLayoutId id="2147485107" r:id="rId5"/>
    <p:sldLayoutId id="2147485108" r:id="rId6"/>
    <p:sldLayoutId id="2147485109" r:id="rId7"/>
    <p:sldLayoutId id="2147485110" r:id="rId8"/>
    <p:sldLayoutId id="2147485111" r:id="rId9"/>
    <p:sldLayoutId id="2147485112" r:id="rId10"/>
    <p:sldLayoutId id="21474851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27A1F-BA85-4173-96C5-C07243DE12AF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CF14D-CA7C-4F5C-9837-0361E8E4F4B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754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90" r:id="rId1"/>
    <p:sldLayoutId id="2147485091" r:id="rId2"/>
    <p:sldLayoutId id="2147485092" r:id="rId3"/>
    <p:sldLayoutId id="2147485093" r:id="rId4"/>
    <p:sldLayoutId id="2147485094" r:id="rId5"/>
    <p:sldLayoutId id="2147485095" r:id="rId6"/>
    <p:sldLayoutId id="2147485096" r:id="rId7"/>
    <p:sldLayoutId id="2147485097" r:id="rId8"/>
    <p:sldLayoutId id="2147485098" r:id="rId9"/>
    <p:sldLayoutId id="2147485099" r:id="rId10"/>
    <p:sldLayoutId id="21474851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02B977D6-1E56-499E-8AEA-D3DC51BAF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Clique para editar o estilo de título do Modelo Global</a:t>
            </a:r>
            <a:endParaRPr lang="en-US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2398426-22F8-4BD6-A83B-8A8C3ACFE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EAF4CDA-C3F2-4556-B262-DD0A38507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0F308-AEC1-40FE-82C1-7DCBD5B1B07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277DF46-3D39-4245-9A19-A31875D5DE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75D7923-7576-4667-80AC-FD1ABED03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493D2-158B-4DAD-98A8-571258816198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429B3419-3C21-4667-95B6-DCCAE81BD315}"/>
              </a:ext>
            </a:extLst>
          </p:cNvPr>
          <p:cNvCxnSpPr/>
          <p:nvPr userDrawn="1"/>
        </p:nvCxnSpPr>
        <p:spPr>
          <a:xfrm>
            <a:off x="107504" y="1052736"/>
            <a:ext cx="2777430" cy="0"/>
          </a:xfrm>
          <a:prstGeom prst="line">
            <a:avLst/>
          </a:prstGeom>
          <a:ln w="127000" cmpd="tri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277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59" r:id="rId1"/>
    <p:sldLayoutId id="2147485160" r:id="rId2"/>
    <p:sldLayoutId id="2147485161" r:id="rId3"/>
    <p:sldLayoutId id="2147485162" r:id="rId4"/>
    <p:sldLayoutId id="2147485163" r:id="rId5"/>
    <p:sldLayoutId id="2147485164" r:id="rId6"/>
    <p:sldLayoutId id="2147485165" r:id="rId7"/>
    <p:sldLayoutId id="2147485166" r:id="rId8"/>
    <p:sldLayoutId id="2147485167" r:id="rId9"/>
    <p:sldLayoutId id="2147485168" r:id="rId10"/>
    <p:sldLayoutId id="2147485169" r:id="rId11"/>
    <p:sldLayoutId id="214748517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02B977D6-1E56-499E-8AEA-D3DC51BAF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Clique para editar o estilo de título do Modelo Global</a:t>
            </a:r>
            <a:endParaRPr lang="en-US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2398426-22F8-4BD6-A83B-8A8C3ACFE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EAF4CDA-C3F2-4556-B262-DD0A38507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0F308-AEC1-40FE-82C1-7DCBD5B1B07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277DF46-3D39-4245-9A19-A31875D5DE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75D7923-7576-4667-80AC-FD1ABED03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493D2-158B-4DAD-98A8-571258816198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429B3419-3C21-4667-95B6-DCCAE81BD315}"/>
              </a:ext>
            </a:extLst>
          </p:cNvPr>
          <p:cNvCxnSpPr/>
          <p:nvPr userDrawn="1"/>
        </p:nvCxnSpPr>
        <p:spPr>
          <a:xfrm>
            <a:off x="107504" y="1052736"/>
            <a:ext cx="2777430" cy="0"/>
          </a:xfrm>
          <a:prstGeom prst="line">
            <a:avLst/>
          </a:prstGeom>
          <a:ln w="127000" cmpd="tri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77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72" r:id="rId1"/>
    <p:sldLayoutId id="2147485173" r:id="rId2"/>
    <p:sldLayoutId id="2147485174" r:id="rId3"/>
    <p:sldLayoutId id="2147485175" r:id="rId4"/>
    <p:sldLayoutId id="2147485176" r:id="rId5"/>
    <p:sldLayoutId id="2147485177" r:id="rId6"/>
    <p:sldLayoutId id="2147485178" r:id="rId7"/>
    <p:sldLayoutId id="2147485179" r:id="rId8"/>
    <p:sldLayoutId id="2147485180" r:id="rId9"/>
    <p:sldLayoutId id="2147485181" r:id="rId10"/>
    <p:sldLayoutId id="21474851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7679C-2F59-6E45-8FA5-FAD21CEBEBFE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22231-0FE8-084E-9FAD-E8FD879B45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36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84" r:id="rId1"/>
    <p:sldLayoutId id="2147485185" r:id="rId2"/>
    <p:sldLayoutId id="2147485186" r:id="rId3"/>
    <p:sldLayoutId id="2147485187" r:id="rId4"/>
    <p:sldLayoutId id="2147485188" r:id="rId5"/>
    <p:sldLayoutId id="2147485189" r:id="rId6"/>
    <p:sldLayoutId id="2147485190" r:id="rId7"/>
    <p:sldLayoutId id="2147485191" r:id="rId8"/>
    <p:sldLayoutId id="2147485192" r:id="rId9"/>
    <p:sldLayoutId id="2147485193" r:id="rId10"/>
    <p:sldLayoutId id="214748519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uca-bravo-217276-unsplas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596"/>
            <a:ext cx="9144000" cy="6096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392333"/>
            <a:ext cx="9144000" cy="465667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09329" y="5681482"/>
            <a:ext cx="3901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Georgia"/>
              </a:rPr>
              <a:t>Dario Fernandes Morais Carreira, </a:t>
            </a:r>
            <a:r>
              <a:rPr kumimoji="0" lang="pt-P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Georgia"/>
              </a:rPr>
              <a:t>M.Sc</a:t>
            </a:r>
            <a:r>
              <a:rPr kumimoji="0" lang="pt-PT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Georgia"/>
              </a:rPr>
              <a:t>.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Georgia"/>
              </a:rPr>
              <a:t>dariocarreira@umaia.pt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10121" y="6509133"/>
            <a:ext cx="2233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ea typeface="+mn-ea"/>
                <a:cs typeface="Georgia"/>
              </a:rPr>
              <a:t>IPMAIA, 03Mai23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Georgia"/>
              <a:ea typeface="+mn-ea"/>
              <a:cs typeface="Georgia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1C42051-A160-4049-926D-D7BF1E7CD1ED}"/>
              </a:ext>
            </a:extLst>
          </p:cNvPr>
          <p:cNvSpPr txBox="1"/>
          <p:nvPr/>
        </p:nvSpPr>
        <p:spPr>
          <a:xfrm>
            <a:off x="132736" y="41090"/>
            <a:ext cx="71790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Licenciatura TIWM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 2022-23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Computação Segura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AD6E2D1-64E6-43F2-B6D4-D6546ECA4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798" y="98490"/>
            <a:ext cx="1453466" cy="586601"/>
          </a:xfrm>
          <a:prstGeom prst="rect">
            <a:avLst/>
          </a:prstGeom>
        </p:spPr>
      </p:pic>
      <p:sp>
        <p:nvSpPr>
          <p:cNvPr id="6" name="Subtítulo 5">
            <a:extLst>
              <a:ext uri="{FF2B5EF4-FFF2-40B4-BE49-F238E27FC236}">
                <a16:creationId xmlns:a16="http://schemas.microsoft.com/office/drawing/2014/main" id="{4912A8E3-C9AF-47EC-8769-BDE1262A7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8" y="4551496"/>
            <a:ext cx="8687736" cy="1137587"/>
          </a:xfrm>
        </p:spPr>
        <p:txBody>
          <a:bodyPr>
            <a:normAutofit fontScale="70000" lnSpcReduction="20000"/>
          </a:bodyPr>
          <a:lstStyle/>
          <a:p>
            <a:r>
              <a:rPr kumimoji="0" lang="pt-PT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UC Gestão de Segurança da Informação </a:t>
            </a:r>
            <a:r>
              <a:rPr kumimoji="0" lang="pt-PT" sz="32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versus</a:t>
            </a:r>
            <a:r>
              <a:rPr kumimoji="0" lang="pt-PT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Computação Segura</a:t>
            </a:r>
          </a:p>
          <a:p>
            <a:r>
              <a:rPr lang="pt-PT" dirty="0">
                <a:solidFill>
                  <a:srgbClr val="F3F0F7"/>
                </a:solidFill>
                <a:latin typeface="Candara" panose="020E0502030303020204" pitchFamily="34" charset="0"/>
              </a:rPr>
              <a:t>Metodologias de Analise de Risco Quantitativa</a:t>
            </a:r>
          </a:p>
          <a:p>
            <a:r>
              <a:rPr lang="pt-PT" b="1" dirty="0">
                <a:solidFill>
                  <a:srgbClr val="F3F0F7"/>
                </a:solidFill>
                <a:latin typeface="Candara" panose="020E0502030303020204" pitchFamily="34" charset="0"/>
              </a:rPr>
              <a:t>Introdução ao FAIR</a:t>
            </a:r>
            <a:endParaRPr lang="en-US" b="1" dirty="0">
              <a:solidFill>
                <a:srgbClr val="F3F0F7"/>
              </a:solidFill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FAADA762-F11A-462D-91E7-20BFD62DE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66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7AD665-F413-4B55-A2ED-E2FB6D65A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800" b="0" i="0" dirty="0">
                <a:solidFill>
                  <a:srgbClr val="000000"/>
                </a:solidFill>
                <a:effectLst/>
              </a:rPr>
              <a:t>FAIR (</a:t>
            </a:r>
            <a:r>
              <a:rPr lang="en-US" sz="2800" b="0" i="0" dirty="0">
                <a:solidFill>
                  <a:srgbClr val="000000"/>
                </a:solidFill>
                <a:effectLst/>
              </a:rPr>
              <a:t>Factor Analysis of Information Risk</a:t>
            </a:r>
            <a:r>
              <a:rPr lang="en-US" sz="2800" dirty="0"/>
              <a:t> </a:t>
            </a:r>
            <a:r>
              <a:rPr lang="pt-PT" sz="2800" b="0" i="0" dirty="0">
                <a:solidFill>
                  <a:srgbClr val="000000"/>
                </a:solidFill>
                <a:effectLst/>
              </a:rPr>
              <a:t>) </a:t>
            </a:r>
            <a:br>
              <a:rPr lang="pt-PT" sz="1800" b="0" i="0" dirty="0">
                <a:solidFill>
                  <a:srgbClr val="000000"/>
                </a:solidFill>
                <a:effectLst/>
                <a:latin typeface="Calibri-Light"/>
              </a:rPr>
            </a:br>
            <a:r>
              <a:rPr lang="pt-PT" sz="2400" b="0" i="0" dirty="0">
                <a:solidFill>
                  <a:srgbClr val="000000"/>
                </a:solidFill>
                <a:effectLst/>
              </a:rPr>
              <a:t>Processo de análise</a:t>
            </a:r>
            <a:endParaRPr lang="pt-PT" sz="2400" dirty="0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0D443130-D741-494B-A9DE-B884054AF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688" y="1253331"/>
            <a:ext cx="6662564" cy="4351338"/>
          </a:xfrm>
        </p:spPr>
        <p:txBody>
          <a:bodyPr/>
          <a:lstStyle/>
          <a:p>
            <a:endParaRPr lang="pt-PT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25819B1-D480-2B81-9BE5-FEF3B1E44F50}"/>
              </a:ext>
            </a:extLst>
          </p:cNvPr>
          <p:cNvGrpSpPr/>
          <p:nvPr/>
        </p:nvGrpSpPr>
        <p:grpSpPr>
          <a:xfrm>
            <a:off x="539552" y="2564904"/>
            <a:ext cx="7754640" cy="1543050"/>
            <a:chOff x="539552" y="1700808"/>
            <a:chExt cx="7754640" cy="1543050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757D7DB-FC2A-4828-AEF9-1C879E143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5209"/>
            <a:stretch/>
          </p:blipFill>
          <p:spPr>
            <a:xfrm>
              <a:off x="539552" y="1700808"/>
              <a:ext cx="4947468" cy="1543050"/>
            </a:xfrm>
            <a:prstGeom prst="rect">
              <a:avLst/>
            </a:prstGeom>
          </p:spPr>
        </p:pic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697BF86F-A634-4FA5-8BCE-8C7CD29BD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133"/>
            <a:stretch/>
          </p:blipFill>
          <p:spPr>
            <a:xfrm>
              <a:off x="5868144" y="1700808"/>
              <a:ext cx="2426048" cy="1543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3123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E18037-D9D7-43CD-AEA7-1FB8CDB3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/>
              <a:t>FAIR </a:t>
            </a:r>
            <a:br>
              <a:rPr lang="pt-PT" dirty="0"/>
            </a:br>
            <a:r>
              <a:rPr lang="pt-PT" sz="2400" dirty="0"/>
              <a:t>Metodologia de Análise de Risco Base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D284D1B-5EDD-4C47-A39A-61857A89E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124744"/>
            <a:ext cx="8604448" cy="5642993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pt-PT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O processo simplificado da metodologia FAIR é composto de quatro etapas principais, a saber:</a:t>
            </a:r>
          </a:p>
          <a:p>
            <a:pPr marL="211138" indent="-271463">
              <a:lnSpc>
                <a:spcPct val="100000"/>
              </a:lnSpc>
              <a:spcBef>
                <a:spcPts val="1200"/>
              </a:spcBef>
            </a:pPr>
            <a:r>
              <a:rPr lang="pt-PT" sz="2000" b="1" dirty="0">
                <a:latin typeface="Candara" panose="020E0502030303020204" pitchFamily="34" charset="0"/>
              </a:rPr>
              <a:t>Etapa 1</a:t>
            </a:r>
            <a:r>
              <a:rPr lang="pt-PT" sz="2000" dirty="0">
                <a:latin typeface="Candara" panose="020E0502030303020204" pitchFamily="34" charset="0"/>
              </a:rPr>
              <a:t>: Identificar os </a:t>
            </a:r>
            <a:r>
              <a:rPr lang="pt-PT" sz="2000" b="1" dirty="0">
                <a:latin typeface="Candara" panose="020E0502030303020204" pitchFamily="34" charset="0"/>
              </a:rPr>
              <a:t>componentes do cenário </a:t>
            </a:r>
            <a:r>
              <a:rPr lang="pt-PT" sz="2000" dirty="0">
                <a:latin typeface="Candara" panose="020E0502030303020204" pitchFamily="34" charset="0"/>
              </a:rPr>
              <a:t>(</a:t>
            </a:r>
            <a:r>
              <a:rPr lang="pt-PT" sz="2000" b="1" dirty="0">
                <a:latin typeface="Candara" panose="020E0502030303020204" pitchFamily="34" charset="0"/>
              </a:rPr>
              <a:t>âmbito da análise</a:t>
            </a:r>
            <a:r>
              <a:rPr lang="pt-PT" sz="2000" dirty="0">
                <a:latin typeface="Candara" panose="020E0502030303020204" pitchFamily="34" charset="0"/>
              </a:rPr>
              <a:t>)</a:t>
            </a:r>
          </a:p>
          <a:p>
            <a:pPr marL="509587" lvl="1" indent="-239713">
              <a:lnSpc>
                <a:spcPct val="100000"/>
              </a:lnSpc>
              <a:spcBef>
                <a:spcPts val="1200"/>
              </a:spcBef>
              <a:buFont typeface="+mj-lt"/>
              <a:buAutoNum type="alphaLcPeriod"/>
            </a:pPr>
            <a:r>
              <a:rPr lang="pt-PT" sz="2000" dirty="0">
                <a:latin typeface="Candara" panose="020E0502030303020204" pitchFamily="34" charset="0"/>
              </a:rPr>
              <a:t>Identificar a </a:t>
            </a:r>
            <a:r>
              <a:rPr lang="pt-PT" sz="2000" b="1" dirty="0">
                <a:latin typeface="Candara" panose="020E0502030303020204" pitchFamily="34" charset="0"/>
              </a:rPr>
              <a:t>parte interessada primária</a:t>
            </a:r>
            <a:endParaRPr lang="pt-PT" sz="2000" dirty="0">
              <a:latin typeface="Candara" panose="020E0502030303020204" pitchFamily="34" charset="0"/>
            </a:endParaRPr>
          </a:p>
          <a:p>
            <a:pPr marL="509587" lvl="1" indent="-239713">
              <a:lnSpc>
                <a:spcPct val="100000"/>
              </a:lnSpc>
              <a:spcBef>
                <a:spcPts val="600"/>
              </a:spcBef>
              <a:buFont typeface="+mj-lt"/>
              <a:buAutoNum type="alphaLcPeriod"/>
            </a:pPr>
            <a:r>
              <a:rPr lang="pt-PT" sz="2000" dirty="0">
                <a:latin typeface="Candara" panose="020E0502030303020204" pitchFamily="34" charset="0"/>
              </a:rPr>
              <a:t>Identificar o/s </a:t>
            </a:r>
            <a:r>
              <a:rPr lang="pt-PT" sz="2000" b="1" dirty="0">
                <a:latin typeface="Candara" panose="020E0502030303020204" pitchFamily="34" charset="0"/>
              </a:rPr>
              <a:t>Ativo/s</a:t>
            </a:r>
            <a:r>
              <a:rPr lang="pt-PT" sz="2000" dirty="0">
                <a:latin typeface="Candara" panose="020E0502030303020204" pitchFamily="34" charset="0"/>
              </a:rPr>
              <a:t> e </a:t>
            </a:r>
            <a:r>
              <a:rPr lang="pt-PT" sz="2000" b="1" dirty="0">
                <a:latin typeface="Candara" panose="020E0502030303020204" pitchFamily="34" charset="0"/>
              </a:rPr>
              <a:t>Serviço/s </a:t>
            </a:r>
          </a:p>
          <a:p>
            <a:pPr marL="509587" lvl="1" indent="-239713">
              <a:lnSpc>
                <a:spcPct val="100000"/>
              </a:lnSpc>
              <a:spcBef>
                <a:spcPts val="600"/>
              </a:spcBef>
              <a:buFont typeface="+mj-lt"/>
              <a:buAutoNum type="alphaLcPeriod"/>
            </a:pPr>
            <a:r>
              <a:rPr lang="pt-PT" sz="2000" dirty="0">
                <a:latin typeface="Candara" panose="020E0502030303020204" pitchFamily="34" charset="0"/>
              </a:rPr>
              <a:t>Identificar a </a:t>
            </a:r>
            <a:r>
              <a:rPr lang="pt-PT" sz="2000" b="1" dirty="0">
                <a:latin typeface="Candara" panose="020E0502030303020204" pitchFamily="34" charset="0"/>
              </a:rPr>
              <a:t>Comunidade/Agente de Ameaça</a:t>
            </a:r>
            <a:r>
              <a:rPr lang="pt-PT" sz="2000" dirty="0">
                <a:latin typeface="Candara" panose="020E0502030303020204" pitchFamily="34" charset="0"/>
              </a:rPr>
              <a:t>,</a:t>
            </a:r>
          </a:p>
          <a:p>
            <a:pPr marL="509587" lvl="1" indent="-239713">
              <a:lnSpc>
                <a:spcPct val="100000"/>
              </a:lnSpc>
              <a:spcBef>
                <a:spcPts val="600"/>
              </a:spcBef>
              <a:buFont typeface="+mj-lt"/>
              <a:buAutoNum type="alphaLcPeriod"/>
            </a:pPr>
            <a:r>
              <a:rPr lang="pt-PT" sz="2000" dirty="0">
                <a:latin typeface="Candara" panose="020E0502030303020204" pitchFamily="34" charset="0"/>
              </a:rPr>
              <a:t>Identificar o </a:t>
            </a:r>
            <a:r>
              <a:rPr lang="pt-PT" sz="2000" b="1" dirty="0">
                <a:latin typeface="Candara" panose="020E0502030303020204" pitchFamily="34" charset="0"/>
              </a:rPr>
              <a:t>Evento de Ameaça</a:t>
            </a:r>
            <a:r>
              <a:rPr lang="pt-PT" sz="2000" dirty="0">
                <a:latin typeface="Candara" panose="020E0502030303020204" pitchFamily="34" charset="0"/>
              </a:rPr>
              <a:t>, e </a:t>
            </a:r>
          </a:p>
          <a:p>
            <a:pPr marL="509587" lvl="1" indent="-239713">
              <a:lnSpc>
                <a:spcPct val="100000"/>
              </a:lnSpc>
              <a:spcBef>
                <a:spcPts val="600"/>
              </a:spcBef>
              <a:buFont typeface="+mj-lt"/>
              <a:buAutoNum type="alphaLcPeriod"/>
            </a:pPr>
            <a:r>
              <a:rPr lang="pt-PT" sz="2000" dirty="0">
                <a:latin typeface="Candara" panose="020E0502030303020204" pitchFamily="34" charset="0"/>
              </a:rPr>
              <a:t>Identificar o </a:t>
            </a:r>
            <a:r>
              <a:rPr lang="pt-PT" sz="2000" b="1" dirty="0">
                <a:latin typeface="Candara" panose="020E0502030303020204" pitchFamily="34" charset="0"/>
              </a:rPr>
              <a:t>Evento de Perda</a:t>
            </a:r>
          </a:p>
          <a:p>
            <a:pPr marL="211138" indent="-271463">
              <a:spcBef>
                <a:spcPts val="1200"/>
              </a:spcBef>
            </a:pPr>
            <a:r>
              <a:rPr lang="pt-PT" sz="2000" b="1" dirty="0">
                <a:latin typeface="Candara" panose="020E0502030303020204" pitchFamily="34" charset="0"/>
              </a:rPr>
              <a:t>Etapa 2</a:t>
            </a:r>
            <a:r>
              <a:rPr lang="pt-PT" sz="2000" dirty="0">
                <a:latin typeface="Candara" panose="020E0502030303020204" pitchFamily="34" charset="0"/>
              </a:rPr>
              <a:t>: Avaliar a frequência do evento de perda (</a:t>
            </a:r>
            <a:r>
              <a:rPr lang="pt-PT" sz="2000" b="1" dirty="0">
                <a:latin typeface="Candara" panose="020E0502030303020204" pitchFamily="34" charset="0"/>
              </a:rPr>
              <a:t>LEF</a:t>
            </a:r>
            <a:r>
              <a:rPr lang="pt-PT" sz="2000" dirty="0">
                <a:latin typeface="Candara" panose="020E0502030303020204" pitchFamily="34" charset="0"/>
              </a:rPr>
              <a:t>)</a:t>
            </a:r>
          </a:p>
          <a:p>
            <a:pPr marL="509587" lvl="1" indent="-239713">
              <a:spcBef>
                <a:spcPts val="1200"/>
              </a:spcBef>
              <a:buFont typeface="+mj-lt"/>
              <a:buAutoNum type="alphaLcPeriod"/>
            </a:pPr>
            <a:r>
              <a:rPr lang="pt-PT" sz="2000" dirty="0">
                <a:latin typeface="Candara" panose="020E0502030303020204" pitchFamily="34" charset="0"/>
              </a:rPr>
              <a:t>Estimar a </a:t>
            </a:r>
            <a:r>
              <a:rPr lang="pt-PT" sz="2000" dirty="0" err="1">
                <a:latin typeface="Candara" panose="020E0502030303020204" pitchFamily="34" charset="0"/>
              </a:rPr>
              <a:t>Threat</a:t>
            </a:r>
            <a:r>
              <a:rPr lang="pt-PT" sz="2000" dirty="0">
                <a:latin typeface="Candara" panose="020E0502030303020204" pitchFamily="34" charset="0"/>
              </a:rPr>
              <a:t> </a:t>
            </a:r>
            <a:r>
              <a:rPr lang="pt-PT" sz="2000" dirty="0" err="1">
                <a:latin typeface="Candara" panose="020E0502030303020204" pitchFamily="34" charset="0"/>
              </a:rPr>
              <a:t>Event</a:t>
            </a:r>
            <a:r>
              <a:rPr lang="pt-PT" sz="2000" dirty="0">
                <a:latin typeface="Candara" panose="020E0502030303020204" pitchFamily="34" charset="0"/>
              </a:rPr>
              <a:t> </a:t>
            </a:r>
            <a:r>
              <a:rPr lang="pt-PT" sz="2000" dirty="0" err="1">
                <a:latin typeface="Candara" panose="020E0502030303020204" pitchFamily="34" charset="0"/>
              </a:rPr>
              <a:t>Frequency</a:t>
            </a:r>
            <a:r>
              <a:rPr lang="pt-PT" sz="2000" dirty="0">
                <a:latin typeface="Candara" panose="020E0502030303020204" pitchFamily="34" charset="0"/>
              </a:rPr>
              <a:t> (</a:t>
            </a:r>
            <a:r>
              <a:rPr lang="pt-PT" sz="2000" b="1" dirty="0">
                <a:latin typeface="Candara" panose="020E0502030303020204" pitchFamily="34" charset="0"/>
              </a:rPr>
              <a:t>TEF</a:t>
            </a:r>
            <a:r>
              <a:rPr lang="pt-PT" sz="2000" dirty="0">
                <a:latin typeface="Candara" panose="020E0502030303020204" pitchFamily="34" charset="0"/>
              </a:rPr>
              <a:t>)</a:t>
            </a:r>
          </a:p>
          <a:p>
            <a:pPr marL="712788" lvl="2" indent="-179388">
              <a:spcBef>
                <a:spcPts val="600"/>
              </a:spcBef>
              <a:buClr>
                <a:schemeClr val="tx1"/>
              </a:buClr>
            </a:pPr>
            <a:r>
              <a:rPr lang="pt-PT" sz="1600" dirty="0">
                <a:latin typeface="Candara" panose="020E0502030303020204" pitchFamily="34" charset="0"/>
              </a:rPr>
              <a:t>Estimar a </a:t>
            </a:r>
            <a:r>
              <a:rPr lang="pt-PT" sz="1600" dirty="0" err="1">
                <a:latin typeface="Candara" panose="020E0502030303020204" pitchFamily="34" charset="0"/>
              </a:rPr>
              <a:t>Contact</a:t>
            </a:r>
            <a:r>
              <a:rPr lang="pt-PT" sz="1600" dirty="0">
                <a:latin typeface="Candara" panose="020E0502030303020204" pitchFamily="34" charset="0"/>
              </a:rPr>
              <a:t> </a:t>
            </a:r>
            <a:r>
              <a:rPr lang="pt-PT" sz="1600" dirty="0" err="1">
                <a:latin typeface="Candara" panose="020E0502030303020204" pitchFamily="34" charset="0"/>
              </a:rPr>
              <a:t>Frequency</a:t>
            </a:r>
            <a:r>
              <a:rPr lang="pt-PT" sz="1600" dirty="0">
                <a:latin typeface="Candara" panose="020E0502030303020204" pitchFamily="34" charset="0"/>
              </a:rPr>
              <a:t> (</a:t>
            </a:r>
            <a:r>
              <a:rPr lang="pt-PT" sz="1600" b="1" dirty="0">
                <a:latin typeface="Candara" panose="020E0502030303020204" pitchFamily="34" charset="0"/>
              </a:rPr>
              <a:t>CF</a:t>
            </a:r>
            <a:r>
              <a:rPr lang="pt-PT" sz="1600" dirty="0">
                <a:latin typeface="Candara" panose="020E0502030303020204" pitchFamily="34" charset="0"/>
              </a:rPr>
              <a:t>) e </a:t>
            </a:r>
            <a:r>
              <a:rPr lang="pt-PT" sz="1600" dirty="0" err="1">
                <a:latin typeface="Candara" panose="020E0502030303020204" pitchFamily="34" charset="0"/>
              </a:rPr>
              <a:t>Probabilty</a:t>
            </a:r>
            <a:r>
              <a:rPr lang="pt-PT" sz="1600" dirty="0">
                <a:latin typeface="Candara" panose="020E0502030303020204" pitchFamily="34" charset="0"/>
              </a:rPr>
              <a:t> </a:t>
            </a:r>
            <a:r>
              <a:rPr lang="pt-PT" sz="1600" dirty="0" err="1">
                <a:latin typeface="Candara" panose="020E0502030303020204" pitchFamily="34" charset="0"/>
              </a:rPr>
              <a:t>of</a:t>
            </a:r>
            <a:r>
              <a:rPr lang="pt-PT" sz="1600" dirty="0">
                <a:latin typeface="Candara" panose="020E0502030303020204" pitchFamily="34" charset="0"/>
              </a:rPr>
              <a:t> </a:t>
            </a:r>
            <a:r>
              <a:rPr lang="pt-PT" sz="1600" dirty="0" err="1">
                <a:latin typeface="Candara" panose="020E0502030303020204" pitchFamily="34" charset="0"/>
              </a:rPr>
              <a:t>Action</a:t>
            </a:r>
            <a:r>
              <a:rPr lang="pt-PT" sz="1600" dirty="0">
                <a:latin typeface="Candara" panose="020E0502030303020204" pitchFamily="34" charset="0"/>
              </a:rPr>
              <a:t> (</a:t>
            </a:r>
            <a:r>
              <a:rPr lang="pt-PT" sz="1600" b="1" dirty="0" err="1">
                <a:latin typeface="Candara" panose="020E0502030303020204" pitchFamily="34" charset="0"/>
              </a:rPr>
              <a:t>PoA</a:t>
            </a:r>
            <a:r>
              <a:rPr lang="pt-PT" sz="1600" dirty="0">
                <a:latin typeface="Candara" panose="020E0502030303020204" pitchFamily="34" charset="0"/>
              </a:rPr>
              <a:t>)</a:t>
            </a:r>
          </a:p>
          <a:p>
            <a:pPr marL="509587" lvl="1" indent="-239713">
              <a:spcBef>
                <a:spcPts val="600"/>
              </a:spcBef>
              <a:buFont typeface="+mj-lt"/>
              <a:buAutoNum type="alphaLcPeriod"/>
            </a:pPr>
            <a:r>
              <a:rPr lang="pt-PT" sz="2000" dirty="0">
                <a:latin typeface="Candara" panose="020E0502030303020204" pitchFamily="34" charset="0"/>
              </a:rPr>
              <a:t>Obter a Vulnerabilidade (</a:t>
            </a:r>
            <a:r>
              <a:rPr lang="pt-PT" sz="2000" b="1" dirty="0" err="1">
                <a:latin typeface="Candara" panose="020E0502030303020204" pitchFamily="34" charset="0"/>
              </a:rPr>
              <a:t>Vuln</a:t>
            </a:r>
            <a:r>
              <a:rPr lang="pt-PT" sz="2000" dirty="0">
                <a:latin typeface="Candara" panose="020E0502030303020204" pitchFamily="34" charset="0"/>
              </a:rPr>
              <a:t>)</a:t>
            </a:r>
          </a:p>
          <a:p>
            <a:pPr marL="712788" lvl="2" indent="-179388">
              <a:spcBef>
                <a:spcPts val="600"/>
              </a:spcBef>
              <a:buClr>
                <a:schemeClr val="tx1"/>
              </a:buClr>
            </a:pPr>
            <a:r>
              <a:rPr lang="pt-PT" sz="1600" dirty="0">
                <a:latin typeface="Candara" panose="020E0502030303020204" pitchFamily="34" charset="0"/>
              </a:rPr>
              <a:t>Estimar a </a:t>
            </a:r>
            <a:r>
              <a:rPr lang="pt-PT" sz="1600" dirty="0" err="1">
                <a:latin typeface="Candara" panose="020E0502030303020204" pitchFamily="34" charset="0"/>
              </a:rPr>
              <a:t>Threat</a:t>
            </a:r>
            <a:r>
              <a:rPr lang="pt-PT" sz="1600" dirty="0">
                <a:latin typeface="Candara" panose="020E0502030303020204" pitchFamily="34" charset="0"/>
              </a:rPr>
              <a:t> </a:t>
            </a:r>
            <a:r>
              <a:rPr lang="pt-PT" sz="1600" dirty="0" err="1">
                <a:latin typeface="Candara" panose="020E0502030303020204" pitchFamily="34" charset="0"/>
              </a:rPr>
              <a:t>Capability</a:t>
            </a:r>
            <a:r>
              <a:rPr lang="pt-PT" sz="1600" dirty="0">
                <a:latin typeface="Candara" panose="020E0502030303020204" pitchFamily="34" charset="0"/>
              </a:rPr>
              <a:t> (</a:t>
            </a:r>
            <a:r>
              <a:rPr lang="pt-PT" sz="1600" b="1" dirty="0" err="1">
                <a:latin typeface="Candara" panose="020E0502030303020204" pitchFamily="34" charset="0"/>
              </a:rPr>
              <a:t>TCap</a:t>
            </a:r>
            <a:r>
              <a:rPr lang="pt-PT" sz="1600" dirty="0">
                <a:latin typeface="Candara" panose="020E0502030303020204" pitchFamily="34" charset="0"/>
              </a:rPr>
              <a:t>) e </a:t>
            </a:r>
            <a:r>
              <a:rPr lang="pt-PT" sz="1600" dirty="0" err="1">
                <a:latin typeface="Candara" panose="020E0502030303020204" pitchFamily="34" charset="0"/>
              </a:rPr>
              <a:t>Resistance</a:t>
            </a:r>
            <a:r>
              <a:rPr lang="pt-PT" sz="1600" dirty="0">
                <a:latin typeface="Candara" panose="020E0502030303020204" pitchFamily="34" charset="0"/>
              </a:rPr>
              <a:t> </a:t>
            </a:r>
            <a:r>
              <a:rPr lang="pt-PT" sz="1600" dirty="0" err="1">
                <a:latin typeface="Candara" panose="020E0502030303020204" pitchFamily="34" charset="0"/>
              </a:rPr>
              <a:t>Strength</a:t>
            </a:r>
            <a:r>
              <a:rPr lang="pt-PT" sz="1600" dirty="0">
                <a:latin typeface="Candara" panose="020E0502030303020204" pitchFamily="34" charset="0"/>
              </a:rPr>
              <a:t> (</a:t>
            </a:r>
            <a:r>
              <a:rPr lang="pt-PT" sz="1600" b="1" dirty="0">
                <a:latin typeface="Candara" panose="020E0502030303020204" pitchFamily="34" charset="0"/>
              </a:rPr>
              <a:t>RS</a:t>
            </a:r>
            <a:r>
              <a:rPr lang="pt-PT" sz="1600" dirty="0">
                <a:latin typeface="Candara" panose="020E0502030303020204" pitchFamily="34" charset="0"/>
              </a:rPr>
              <a:t>)</a:t>
            </a:r>
          </a:p>
          <a:p>
            <a:pPr marL="239713" indent="-300038">
              <a:spcBef>
                <a:spcPts val="1200"/>
              </a:spcBef>
            </a:pPr>
            <a:r>
              <a:rPr lang="pt-PT" sz="2000" b="1" dirty="0">
                <a:latin typeface="Candara" panose="020E0502030303020204" pitchFamily="34" charset="0"/>
              </a:rPr>
              <a:t>Etapa 3</a:t>
            </a:r>
            <a:r>
              <a:rPr lang="pt-PT" sz="2000" dirty="0">
                <a:latin typeface="Candara" panose="020E0502030303020204" pitchFamily="34" charset="0"/>
              </a:rPr>
              <a:t>: Avaliar a magnitude da perda (</a:t>
            </a:r>
            <a:r>
              <a:rPr lang="pt-PT" sz="2000" b="1" dirty="0">
                <a:latin typeface="Candara" panose="020E0502030303020204" pitchFamily="34" charset="0"/>
              </a:rPr>
              <a:t>LM</a:t>
            </a:r>
            <a:r>
              <a:rPr lang="pt-PT" sz="2000" dirty="0">
                <a:latin typeface="Candara" panose="020E0502030303020204" pitchFamily="34" charset="0"/>
              </a:rPr>
              <a:t>)</a:t>
            </a:r>
          </a:p>
          <a:p>
            <a:pPr marL="509587" lvl="1" indent="-239713">
              <a:spcBef>
                <a:spcPts val="1200"/>
              </a:spcBef>
              <a:buFont typeface="+mj-lt"/>
              <a:buAutoNum type="alphaLcPeriod"/>
            </a:pPr>
            <a:r>
              <a:rPr lang="pt-PT" sz="2000" dirty="0">
                <a:latin typeface="Candara" panose="020E0502030303020204" pitchFamily="34" charset="0"/>
              </a:rPr>
              <a:t>Estimar a perda primária </a:t>
            </a:r>
            <a:r>
              <a:rPr lang="pt-PT" sz="2000" b="1" dirty="0">
                <a:latin typeface="Candara" panose="020E0502030303020204" pitchFamily="34" charset="0"/>
              </a:rPr>
              <a:t>PLM</a:t>
            </a:r>
          </a:p>
          <a:p>
            <a:pPr marL="509587" lvl="1" indent="-239713">
              <a:lnSpc>
                <a:spcPct val="120000"/>
              </a:lnSpc>
              <a:spcBef>
                <a:spcPts val="600"/>
              </a:spcBef>
              <a:buFont typeface="+mj-lt"/>
              <a:buAutoNum type="alphaLcPeriod"/>
            </a:pPr>
            <a:r>
              <a:rPr lang="pt-PT" sz="2000" dirty="0">
                <a:latin typeface="Candara" panose="020E0502030303020204" pitchFamily="34" charset="0"/>
              </a:rPr>
              <a:t>Avaliar a Perda Secundária </a:t>
            </a:r>
            <a:r>
              <a:rPr lang="pt-PT" sz="2000" b="1" dirty="0">
                <a:latin typeface="Candara" panose="020E0502030303020204" pitchFamily="34" charset="0"/>
              </a:rPr>
              <a:t>SL</a:t>
            </a:r>
          </a:p>
          <a:p>
            <a:pPr marL="712788" lvl="2" indent="-179388">
              <a:lnSpc>
                <a:spcPct val="120000"/>
              </a:lnSpc>
              <a:spcBef>
                <a:spcPts val="600"/>
              </a:spcBef>
            </a:pPr>
            <a:r>
              <a:rPr lang="pt-PT" sz="1600" dirty="0">
                <a:latin typeface="Candara" panose="020E0502030303020204" pitchFamily="34" charset="0"/>
              </a:rPr>
              <a:t>Estimar a </a:t>
            </a:r>
            <a:r>
              <a:rPr lang="pt-PT" sz="1600" dirty="0" err="1">
                <a:latin typeface="Candara" panose="020E0502030303020204" pitchFamily="34" charset="0"/>
              </a:rPr>
              <a:t>Secondary</a:t>
            </a:r>
            <a:r>
              <a:rPr lang="pt-PT" sz="1600" dirty="0">
                <a:latin typeface="Candara" panose="020E0502030303020204" pitchFamily="34" charset="0"/>
              </a:rPr>
              <a:t> </a:t>
            </a:r>
            <a:r>
              <a:rPr lang="pt-PT" sz="1600" dirty="0" err="1">
                <a:latin typeface="Candara" panose="020E0502030303020204" pitchFamily="34" charset="0"/>
              </a:rPr>
              <a:t>Loss</a:t>
            </a:r>
            <a:r>
              <a:rPr lang="pt-PT" sz="1600" dirty="0">
                <a:latin typeface="Candara" panose="020E0502030303020204" pitchFamily="34" charset="0"/>
              </a:rPr>
              <a:t> </a:t>
            </a:r>
            <a:r>
              <a:rPr lang="pt-PT" sz="1600" dirty="0" err="1">
                <a:latin typeface="Candara" panose="020E0502030303020204" pitchFamily="34" charset="0"/>
              </a:rPr>
              <a:t>Event</a:t>
            </a:r>
            <a:r>
              <a:rPr lang="pt-PT" sz="1600" dirty="0">
                <a:latin typeface="Candara" panose="020E0502030303020204" pitchFamily="34" charset="0"/>
              </a:rPr>
              <a:t> </a:t>
            </a:r>
            <a:r>
              <a:rPr lang="pt-PT" sz="1600" dirty="0" err="1">
                <a:latin typeface="Candara" panose="020E0502030303020204" pitchFamily="34" charset="0"/>
              </a:rPr>
              <a:t>Frequency</a:t>
            </a:r>
            <a:r>
              <a:rPr lang="pt-PT" sz="1600" dirty="0">
                <a:latin typeface="Candara" panose="020E0502030303020204" pitchFamily="34" charset="0"/>
              </a:rPr>
              <a:t> (</a:t>
            </a:r>
            <a:r>
              <a:rPr lang="pt-PT" sz="1600" b="1" dirty="0">
                <a:latin typeface="Candara" panose="020E0502030303020204" pitchFamily="34" charset="0"/>
              </a:rPr>
              <a:t>SLEF</a:t>
            </a:r>
            <a:r>
              <a:rPr lang="pt-PT" sz="1600" dirty="0">
                <a:latin typeface="Candara" panose="020E0502030303020204" pitchFamily="34" charset="0"/>
              </a:rPr>
              <a:t>)</a:t>
            </a:r>
          </a:p>
          <a:p>
            <a:pPr marL="712788" lvl="2" indent="-179388">
              <a:lnSpc>
                <a:spcPct val="120000"/>
              </a:lnSpc>
              <a:spcBef>
                <a:spcPts val="600"/>
              </a:spcBef>
            </a:pPr>
            <a:r>
              <a:rPr lang="pt-PT" sz="1600" dirty="0">
                <a:latin typeface="Candara" panose="020E0502030303020204" pitchFamily="34" charset="0"/>
              </a:rPr>
              <a:t>Estimar a </a:t>
            </a:r>
            <a:r>
              <a:rPr lang="pt-PT" sz="1600" dirty="0" err="1">
                <a:latin typeface="Candara" panose="020E0502030303020204" pitchFamily="34" charset="0"/>
              </a:rPr>
              <a:t>Secondary</a:t>
            </a:r>
            <a:r>
              <a:rPr lang="pt-PT" sz="1600" dirty="0">
                <a:latin typeface="Candara" panose="020E0502030303020204" pitchFamily="34" charset="0"/>
              </a:rPr>
              <a:t> </a:t>
            </a:r>
            <a:r>
              <a:rPr lang="pt-PT" sz="1600" dirty="0" err="1">
                <a:latin typeface="Candara" panose="020E0502030303020204" pitchFamily="34" charset="0"/>
              </a:rPr>
              <a:t>Loss</a:t>
            </a:r>
            <a:r>
              <a:rPr lang="pt-PT" sz="1600" dirty="0">
                <a:latin typeface="Candara" panose="020E0502030303020204" pitchFamily="34" charset="0"/>
              </a:rPr>
              <a:t> Magnitude (</a:t>
            </a:r>
            <a:r>
              <a:rPr lang="pt-PT" sz="1600" b="1" dirty="0">
                <a:latin typeface="Candara" panose="020E0502030303020204" pitchFamily="34" charset="0"/>
              </a:rPr>
              <a:t>SLM</a:t>
            </a:r>
            <a:r>
              <a:rPr lang="pt-PT" sz="1600" dirty="0">
                <a:latin typeface="Candara" panose="020E0502030303020204" pitchFamily="34" charset="0"/>
              </a:rPr>
              <a:t>)</a:t>
            </a:r>
          </a:p>
          <a:p>
            <a:pPr marL="239713" indent="-300038">
              <a:spcBef>
                <a:spcPts val="1200"/>
              </a:spcBef>
              <a:buClr>
                <a:schemeClr val="tx1"/>
              </a:buClr>
            </a:pPr>
            <a:r>
              <a:rPr lang="pt-PT" sz="2000" b="1" dirty="0">
                <a:latin typeface="Candara" panose="020E0502030303020204" pitchFamily="34" charset="0"/>
              </a:rPr>
              <a:t>Etapa 4</a:t>
            </a:r>
            <a:r>
              <a:rPr lang="pt-PT" sz="2000" dirty="0">
                <a:latin typeface="Candara" panose="020E0502030303020204" pitchFamily="34" charset="0"/>
              </a:rPr>
              <a:t>: Determinar e Articular </a:t>
            </a:r>
            <a:r>
              <a:rPr lang="pt-PT" sz="2000" b="1" dirty="0">
                <a:latin typeface="Candara" panose="020E0502030303020204" pitchFamily="34" charset="0"/>
              </a:rPr>
              <a:t>Risco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7669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88B1BDE-88AE-47F3-897F-B96C7D98E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4830" y="3785724"/>
            <a:ext cx="9451366" cy="237872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pt-PT" dirty="0"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primeira fase do processo de análise é o </a:t>
            </a:r>
            <a:r>
              <a:rPr lang="pt-PT" b="1" dirty="0"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âmbito </a:t>
            </a:r>
            <a:r>
              <a:rPr lang="pt-PT" dirty="0"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onde definir claramente o </a:t>
            </a:r>
            <a:r>
              <a:rPr lang="pt-PT" b="1" dirty="0"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cenário </a:t>
            </a:r>
            <a:r>
              <a:rPr lang="pt-PT" dirty="0"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 se vai analisar, nomeadamente:</a:t>
            </a:r>
          </a:p>
          <a:p>
            <a:pPr marL="631825" lvl="1" indent="-276225">
              <a:lnSpc>
                <a:spcPct val="120000"/>
              </a:lnSpc>
              <a:buFont typeface="+mj-lt"/>
              <a:buAutoNum type="alphaLcPeriod"/>
            </a:pPr>
            <a:r>
              <a:rPr lang="pt-PT" sz="2100" b="1" dirty="0">
                <a:latin typeface="Candara" panose="020E05020303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Ativos/Serviços</a:t>
            </a:r>
            <a:r>
              <a:rPr lang="pt-PT" sz="2100" dirty="0">
                <a:latin typeface="Candara" panose="020E05020303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risco</a:t>
            </a:r>
          </a:p>
          <a:p>
            <a:pPr marL="631825" lvl="1" indent="-276225">
              <a:lnSpc>
                <a:spcPct val="120000"/>
              </a:lnSpc>
              <a:buFont typeface="+mj-lt"/>
              <a:buAutoNum type="alphaLcPeriod"/>
            </a:pPr>
            <a:r>
              <a:rPr lang="pt-PT" sz="2100" dirty="0"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Comunidade/s de </a:t>
            </a:r>
            <a:r>
              <a:rPr lang="pt-PT" sz="2100" b="1" dirty="0"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ameaça/s</a:t>
            </a:r>
          </a:p>
          <a:p>
            <a:pPr marL="631825" lvl="1" indent="-276225">
              <a:lnSpc>
                <a:spcPct val="120000"/>
              </a:lnSpc>
              <a:buFont typeface="+mj-lt"/>
              <a:buAutoNum type="alphaLcPeriod"/>
            </a:pPr>
            <a:r>
              <a:rPr lang="pt-PT" sz="2100" b="1" dirty="0">
                <a:latin typeface="Candara" panose="020E05020303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Tipo</a:t>
            </a:r>
            <a:r>
              <a:rPr lang="pt-PT" sz="2100" dirty="0">
                <a:latin typeface="Candara" panose="020E05020303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ameaça/s</a:t>
            </a:r>
          </a:p>
          <a:p>
            <a:pPr marL="631825" lvl="1" indent="-276225">
              <a:lnSpc>
                <a:spcPct val="120000"/>
              </a:lnSpc>
              <a:buFont typeface="+mj-lt"/>
              <a:buAutoNum type="alphaLcPeriod"/>
            </a:pPr>
            <a:r>
              <a:rPr lang="pt-PT" sz="2100" b="1" dirty="0"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Efeito e impacto </a:t>
            </a:r>
            <a:r>
              <a:rPr lang="pt-PT" sz="2100" dirty="0"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 a ameaça procura ter no ativo (C.I.A., posse ou controlo, Autenticidade e Responsabilidade)</a:t>
            </a:r>
            <a:endParaRPr lang="pt-PT" sz="21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43752B8-9D12-4710-9DB5-8BF1A8C23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838" y="599893"/>
            <a:ext cx="3136725" cy="306470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696E85B-42C6-458A-A6D0-FBD5626C50AA}"/>
              </a:ext>
            </a:extLst>
          </p:cNvPr>
          <p:cNvSpPr txBox="1"/>
          <p:nvPr/>
        </p:nvSpPr>
        <p:spPr>
          <a:xfrm>
            <a:off x="0" y="2586389"/>
            <a:ext cx="3058040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PT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Dados/Fundos clientes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PT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Informação da Empresa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PT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I&amp;D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PT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Hardware e/ou Software...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DD44D37-9F78-4831-A7EA-9F69F43074E9}"/>
              </a:ext>
            </a:extLst>
          </p:cNvPr>
          <p:cNvSpPr txBox="1"/>
          <p:nvPr/>
        </p:nvSpPr>
        <p:spPr>
          <a:xfrm>
            <a:off x="6200920" y="2602685"/>
            <a:ext cx="217719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PT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Confidencialidade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PT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Disponibilidade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PT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Integridade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PT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Roubo de dinheiro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361C412-E0B6-48D1-BAC9-CC7324DEB3E4}"/>
              </a:ext>
            </a:extLst>
          </p:cNvPr>
          <p:cNvSpPr txBox="1"/>
          <p:nvPr/>
        </p:nvSpPr>
        <p:spPr>
          <a:xfrm>
            <a:off x="2716237" y="2256117"/>
            <a:ext cx="638169" cy="8640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1" charset="0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56EBA81-1155-4FAC-84F8-25DBF47A39A2}"/>
              </a:ext>
            </a:extLst>
          </p:cNvPr>
          <p:cNvSpPr txBox="1"/>
          <p:nvPr/>
        </p:nvSpPr>
        <p:spPr>
          <a:xfrm>
            <a:off x="5042615" y="412111"/>
            <a:ext cx="1162050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1" charset="0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0F34A30-ED67-4CFE-877F-8D12E1A6584E}"/>
              </a:ext>
            </a:extLst>
          </p:cNvPr>
          <p:cNvSpPr txBox="1"/>
          <p:nvPr/>
        </p:nvSpPr>
        <p:spPr>
          <a:xfrm>
            <a:off x="5102199" y="478770"/>
            <a:ext cx="2736305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PT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Estados-nação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PT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Cibercrime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PT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Internos/Externos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PT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Malware</a:t>
            </a:r>
            <a:r>
              <a:rPr kumimoji="0" lang="pt-PT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…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76980A7-06C4-41D5-A1D0-DA8B08F81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062" y="576668"/>
            <a:ext cx="1431401" cy="116154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51D0D96-78CC-4C76-BC62-5D978088C6EA}"/>
              </a:ext>
            </a:extLst>
          </p:cNvPr>
          <p:cNvSpPr txBox="1"/>
          <p:nvPr/>
        </p:nvSpPr>
        <p:spPr>
          <a:xfrm>
            <a:off x="130270" y="6122723"/>
            <a:ext cx="8906226" cy="646331"/>
          </a:xfrm>
          <a:prstGeom prst="rect">
            <a:avLst/>
          </a:prstGeom>
          <a:solidFill>
            <a:srgbClr val="CDFA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srgbClr val="242021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Gastar o tempo necessário para obter clareza sobre o </a:t>
            </a: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srgbClr val="242021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cenário</a:t>
            </a: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srgbClr val="242021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desde o início. N</a:t>
            </a:r>
            <a:r>
              <a:rPr kumimoji="0" lang="pt-P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42021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ão</a:t>
            </a: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srgbClr val="242021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sendo assim, a análise será muito mais difícil e demorada e, sobretudo, não tão fiável e eficaz.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1" charset="0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A515C0-0131-4FD7-A667-1B75F7FC8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9" y="-58333"/>
            <a:ext cx="9144000" cy="1106489"/>
          </a:xfrm>
        </p:spPr>
        <p:txBody>
          <a:bodyPr>
            <a:normAutofit/>
          </a:bodyPr>
          <a:lstStyle/>
          <a:p>
            <a:r>
              <a:rPr lang="pt-PT" sz="2800" dirty="0">
                <a:solidFill>
                  <a:srgbClr val="242021"/>
                </a:solidFill>
              </a:rPr>
              <a:t>Processo de Análise</a:t>
            </a:r>
            <a:br>
              <a:rPr lang="pt-PT" sz="2800" dirty="0">
                <a:solidFill>
                  <a:srgbClr val="242021"/>
                </a:solidFill>
              </a:rPr>
            </a:br>
            <a:r>
              <a:rPr lang="pt-PT" sz="2000" dirty="0">
                <a:solidFill>
                  <a:srgbClr val="242021"/>
                </a:solidFill>
              </a:rPr>
              <a:t>Etapa 1: Âmbito/Construção do Cenário </a:t>
            </a: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157278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D213193-C4C7-4932-83C3-4E88395F89A2}"/>
              </a:ext>
            </a:extLst>
          </p:cNvPr>
          <p:cNvSpPr/>
          <p:nvPr/>
        </p:nvSpPr>
        <p:spPr>
          <a:xfrm>
            <a:off x="181131" y="5373216"/>
            <a:ext cx="8927488" cy="122413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3D1BDA-839B-4EBF-B725-8CEE6344C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381" y="0"/>
            <a:ext cx="9144000" cy="1106489"/>
          </a:xfrm>
        </p:spPr>
        <p:txBody>
          <a:bodyPr>
            <a:normAutofit/>
          </a:bodyPr>
          <a:lstStyle/>
          <a:p>
            <a:r>
              <a:rPr lang="pt-PT" sz="2400" dirty="0"/>
              <a:t>Metodologia e processo de análise de risco em FAIR </a:t>
            </a:r>
            <a:br>
              <a:rPr lang="pt-PT" dirty="0"/>
            </a:br>
            <a:r>
              <a:rPr lang="pt-PT" sz="2000" dirty="0"/>
              <a:t>Etapa 1: Identificar os componentes do cenário (âmbito da análise)</a:t>
            </a:r>
            <a:br>
              <a:rPr lang="pt-PT" sz="2000" dirty="0"/>
            </a:br>
            <a:r>
              <a:rPr lang="pt-PT" sz="1800" dirty="0"/>
              <a:t>a. Identificar a </a:t>
            </a:r>
            <a:r>
              <a:rPr lang="pt-PT" sz="1800" b="1" dirty="0"/>
              <a:t>parte interessada primária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CF666DD-6007-4900-A8F0-A72A3C749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9319" y="1147577"/>
            <a:ext cx="9157937" cy="571042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PT" sz="2200" dirty="0">
                <a:latin typeface="Candara" panose="020E0502030303020204" pitchFamily="34" charset="0"/>
              </a:rPr>
              <a:t>Nesta etapa crítica da análise, a “história de perda” é definida a partir da perspetiva de uma parte interessada específica - a </a:t>
            </a:r>
            <a:r>
              <a:rPr lang="pt-PT" sz="2200" b="1" dirty="0">
                <a:latin typeface="Candara" panose="020E0502030303020204" pitchFamily="34" charset="0"/>
              </a:rPr>
              <a:t>parte interessada primária</a:t>
            </a:r>
            <a:r>
              <a:rPr lang="pt-PT" sz="2200" dirty="0">
                <a:latin typeface="Candara" panose="020E0502030303020204" pitchFamily="34" charset="0"/>
              </a:rPr>
              <a:t>, normalmente o proprietário do/s </a:t>
            </a:r>
            <a:r>
              <a:rPr lang="pt-PT" sz="2200" b="1" dirty="0">
                <a:latin typeface="Candara" panose="020E0502030303020204" pitchFamily="34" charset="0"/>
              </a:rPr>
              <a:t>Ativo/s identificado/s</a:t>
            </a:r>
            <a:r>
              <a:rPr lang="pt-PT" sz="2200" dirty="0">
                <a:latin typeface="Candara" panose="020E0502030303020204" pitchFamily="34" charset="0"/>
              </a:rPr>
              <a:t>, e aquele que suporta e valoriza a perda </a:t>
            </a:r>
          </a:p>
          <a:p>
            <a:pPr>
              <a:lnSpc>
                <a:spcPct val="100000"/>
              </a:lnSpc>
            </a:pPr>
            <a:endParaRPr lang="pt-PT" sz="2200" dirty="0">
              <a:latin typeface="Candara" panose="020E0502030303020204" pitchFamily="34" charset="0"/>
            </a:endParaRPr>
          </a:p>
          <a:p>
            <a:pPr>
              <a:lnSpc>
                <a:spcPct val="100000"/>
              </a:lnSpc>
            </a:pPr>
            <a:endParaRPr lang="pt-PT" sz="2200" dirty="0">
              <a:latin typeface="Candara" panose="020E0502030303020204" pitchFamily="34" charset="0"/>
            </a:endParaRPr>
          </a:p>
          <a:p>
            <a:pPr>
              <a:lnSpc>
                <a:spcPct val="100000"/>
              </a:lnSpc>
            </a:pPr>
            <a:endParaRPr lang="pt-PT" sz="2200" dirty="0">
              <a:latin typeface="Candara" panose="020E0502030303020204" pitchFamily="34" charset="0"/>
            </a:endParaRPr>
          </a:p>
          <a:p>
            <a:pPr>
              <a:lnSpc>
                <a:spcPct val="100000"/>
              </a:lnSpc>
            </a:pPr>
            <a:endParaRPr lang="pt-PT" sz="2200" dirty="0">
              <a:latin typeface="Candara" panose="020E0502030303020204" pitchFamily="34" charset="0"/>
            </a:endParaRPr>
          </a:p>
          <a:p>
            <a:pPr>
              <a:lnSpc>
                <a:spcPct val="100000"/>
              </a:lnSpc>
            </a:pPr>
            <a:endParaRPr lang="pt-PT" sz="2200" dirty="0">
              <a:latin typeface="Candara" panose="020E0502030303020204" pitchFamily="34" charset="0"/>
            </a:endParaRPr>
          </a:p>
          <a:p>
            <a:pPr>
              <a:lnSpc>
                <a:spcPct val="100000"/>
              </a:lnSpc>
            </a:pPr>
            <a:r>
              <a:rPr lang="pt-PT" sz="2200" dirty="0">
                <a:latin typeface="Candara" panose="020E0502030303020204" pitchFamily="34" charset="0"/>
              </a:rPr>
              <a:t>O </a:t>
            </a:r>
            <a:r>
              <a:rPr lang="pt-PT" sz="2200" b="1" dirty="0">
                <a:latin typeface="Candara" panose="020E0502030303020204" pitchFamily="34" charset="0"/>
              </a:rPr>
              <a:t>Cenário de Perda </a:t>
            </a:r>
            <a:r>
              <a:rPr lang="pt-PT" sz="2200" dirty="0">
                <a:latin typeface="Candara" panose="020E0502030303020204" pitchFamily="34" charset="0"/>
              </a:rPr>
              <a:t>é a história dessa perda que forma uma frase:</a:t>
            </a:r>
          </a:p>
          <a:p>
            <a:pPr marL="174625" indent="0" algn="ctr">
              <a:lnSpc>
                <a:spcPct val="100000"/>
              </a:lnSpc>
              <a:buNone/>
            </a:pPr>
            <a:r>
              <a:rPr lang="pt-PT" sz="2000" dirty="0">
                <a:latin typeface="Candara" panose="020E0502030303020204" pitchFamily="34" charset="0"/>
              </a:rPr>
              <a:t>Um </a:t>
            </a:r>
            <a:r>
              <a:rPr lang="pt-PT" sz="2000" b="1" dirty="0">
                <a:latin typeface="Candara" panose="020E0502030303020204" pitchFamily="34" charset="0"/>
              </a:rPr>
              <a:t>Agente de Ameaça </a:t>
            </a:r>
            <a:r>
              <a:rPr lang="pt-PT" sz="2000" dirty="0">
                <a:latin typeface="Candara" panose="020E0502030303020204" pitchFamily="34" charset="0"/>
              </a:rPr>
              <a:t>viola ou prejudica um </a:t>
            </a:r>
            <a:r>
              <a:rPr lang="pt-PT" sz="2000" b="1" dirty="0">
                <a:latin typeface="Candara" panose="020E0502030303020204" pitchFamily="34" charset="0"/>
              </a:rPr>
              <a:t>Ativo</a:t>
            </a:r>
            <a:r>
              <a:rPr lang="pt-PT" sz="2000" dirty="0">
                <a:latin typeface="Candara" panose="020E0502030303020204" pitchFamily="34" charset="0"/>
              </a:rPr>
              <a:t>, que causa um </a:t>
            </a:r>
            <a:r>
              <a:rPr lang="pt-PT" sz="2000" b="1" dirty="0">
                <a:latin typeface="Candara" panose="020E0502030303020204" pitchFamily="34" charset="0"/>
              </a:rPr>
              <a:t>Evento de Perda </a:t>
            </a:r>
            <a:r>
              <a:rPr lang="pt-PT" sz="2000" dirty="0">
                <a:latin typeface="Candara" panose="020E0502030303020204" pitchFamily="34" charset="0"/>
              </a:rPr>
              <a:t>observável, que tem consequências económicas diretas (</a:t>
            </a:r>
            <a:r>
              <a:rPr lang="pt-PT" sz="2000" b="1" dirty="0">
                <a:latin typeface="Candara" panose="020E0502030303020204" pitchFamily="34" charset="0"/>
              </a:rPr>
              <a:t>Perda Primária</a:t>
            </a:r>
            <a:r>
              <a:rPr lang="pt-PT" sz="2000" dirty="0">
                <a:latin typeface="Candara" panose="020E0502030303020204" pitchFamily="34" charset="0"/>
              </a:rPr>
              <a:t>) e pode ter consequências económicas por reações de outros (</a:t>
            </a:r>
            <a:r>
              <a:rPr lang="pt-PT" sz="2000" b="1" dirty="0">
                <a:latin typeface="Candara" panose="020E0502030303020204" pitchFamily="34" charset="0"/>
              </a:rPr>
              <a:t>Perda Secundária</a:t>
            </a:r>
            <a:r>
              <a:rPr lang="pt-PT" sz="2000" dirty="0">
                <a:latin typeface="Candara" panose="020E0502030303020204" pitchFamily="34" charset="0"/>
              </a:rPr>
              <a:t>).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89EAAD-E0D6-477A-859F-2C0683194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1" y="2852360"/>
            <a:ext cx="879157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86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C1A865-14D3-4630-871E-8D98FBE35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Etapa 1: Identificar os componentes do cenário (âmbito da análise)</a:t>
            </a:r>
            <a:b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b. </a:t>
            </a:r>
            <a:r>
              <a:rPr lang="it-IT" sz="2200" u="sng" dirty="0"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Identificação do (s) ativo (s) Serviço/s em risco</a:t>
            </a:r>
            <a:endParaRPr lang="pt-PT" sz="2200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BAFB0A-9E5B-4C14-AF26-5CB2FB0F0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9756" y="1268760"/>
            <a:ext cx="9323512" cy="5112731"/>
          </a:xfrm>
        </p:spPr>
        <p:txBody>
          <a:bodyPr>
            <a:noAutofit/>
          </a:bodyPr>
          <a:lstStyle/>
          <a:p>
            <a:pPr marL="360363" indent="-269875">
              <a:lnSpc>
                <a:spcPct val="100000"/>
              </a:lnSpc>
              <a:spcBef>
                <a:spcPts val="1800"/>
              </a:spcBef>
            </a:pPr>
            <a:r>
              <a:rPr lang="pt-PT" sz="220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A experiência tem demonstrado que definir o âmbito de uma análise completa e de forma clara, é a coisa mais importante que um analista pode fazer para encurtar o tempo total necessário e melhorar a qualidade da análise. Poupar no estágio de definição do âmbito costuma ser uma receita para a frustração.</a:t>
            </a:r>
          </a:p>
          <a:p>
            <a:pPr marL="763587" lvl="1" indent="-342900">
              <a:lnSpc>
                <a:spcPct val="100000"/>
              </a:lnSpc>
              <a:spcBef>
                <a:spcPts val="600"/>
              </a:spcBef>
            </a:pPr>
            <a:r>
              <a:rPr lang="pt-PT" sz="2200" u="sng" dirty="0">
                <a:latin typeface="Candara" panose="020E0502030303020204" pitchFamily="34" charset="0"/>
              </a:rPr>
              <a:t>Identificar os ativos/serviços</a:t>
            </a:r>
          </a:p>
          <a:p>
            <a:pPr marL="720725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pt-PT" sz="2000" dirty="0">
                <a:latin typeface="Candara" panose="020E0502030303020204" pitchFamily="34" charset="0"/>
              </a:rPr>
              <a:t>A primeira pergunta que devemos responder é: “</a:t>
            </a:r>
            <a:r>
              <a:rPr lang="pt-PT" sz="2000" b="1" dirty="0">
                <a:latin typeface="Candara" panose="020E0502030303020204" pitchFamily="34" charset="0"/>
              </a:rPr>
              <a:t>Qual o ativo/serviço que está em risco</a:t>
            </a:r>
            <a:r>
              <a:rPr lang="pt-PT" sz="2000" dirty="0">
                <a:latin typeface="Candara" panose="020E0502030303020204" pitchFamily="34" charset="0"/>
              </a:rPr>
              <a:t>?” Outra maneira de pensar sobre isso é determinar onde existe valor ou responsabilidade.</a:t>
            </a:r>
          </a:p>
          <a:p>
            <a:pPr marL="720725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pt-PT" sz="2000" dirty="0">
                <a:latin typeface="Candara" panose="020E0502030303020204" pitchFamily="34" charset="0"/>
              </a:rPr>
              <a:t>Uma questão típica neste cenário é decidir onde está o verdadeiro valor das coisas:</a:t>
            </a:r>
          </a:p>
          <a:p>
            <a:pPr marL="896938" lvl="2" indent="-179388">
              <a:lnSpc>
                <a:spcPct val="100000"/>
              </a:lnSpc>
              <a:spcBef>
                <a:spcPts val="600"/>
              </a:spcBef>
            </a:pPr>
            <a:r>
              <a:rPr lang="pt-PT" sz="1600" dirty="0">
                <a:latin typeface="Candara" panose="020E0502030303020204" pitchFamily="34" charset="0"/>
              </a:rPr>
              <a:t> Ex: está no laptop em si (</a:t>
            </a:r>
            <a:r>
              <a:rPr lang="pt-PT" sz="1600" dirty="0" err="1">
                <a:latin typeface="Candara" panose="020E0502030303020204" pitchFamily="34" charset="0"/>
              </a:rPr>
              <a:t>hw</a:t>
            </a:r>
            <a:r>
              <a:rPr lang="pt-PT" sz="1600" dirty="0">
                <a:latin typeface="Candara" panose="020E0502030303020204" pitchFamily="34" charset="0"/>
              </a:rPr>
              <a:t>) ou está em determinada informação que ele contem ? </a:t>
            </a:r>
          </a:p>
          <a:p>
            <a:pPr marL="720725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pt-PT" sz="2000" dirty="0">
                <a:latin typeface="Candara" panose="020E0502030303020204" pitchFamily="34" charset="0"/>
              </a:rPr>
              <a:t>Todos são ativos, mas uns tem mais valor que outros …</a:t>
            </a:r>
          </a:p>
          <a:p>
            <a:pPr marL="720725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pt-PT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212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03957-862E-4EDA-9E20-BA6022AA5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sz="2700" dirty="0"/>
              <a:t>Etapa 1: Identificar os componentes do cenário (âmbito da análise)</a:t>
            </a:r>
            <a:br>
              <a:rPr lang="pt-PT" dirty="0"/>
            </a:br>
            <a:r>
              <a:rPr lang="pt-PT" sz="2200" dirty="0"/>
              <a:t>c. Identificar a comunidade de ameaças - fontes e ações potenciais de ameaças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2530E8E0-FF56-463E-AD42-6DA0D7A12B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8111131"/>
              </p:ext>
            </p:extLst>
          </p:nvPr>
        </p:nvGraphicFramePr>
        <p:xfrm>
          <a:off x="107504" y="1324799"/>
          <a:ext cx="8928992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649">
                  <a:extLst>
                    <a:ext uri="{9D8B030D-6E8A-4147-A177-3AD203B41FA5}">
                      <a16:colId xmlns:a16="http://schemas.microsoft.com/office/drawing/2014/main" val="1638098773"/>
                    </a:ext>
                  </a:extLst>
                </a:gridCol>
                <a:gridCol w="2074767">
                  <a:extLst>
                    <a:ext uri="{9D8B030D-6E8A-4147-A177-3AD203B41FA5}">
                      <a16:colId xmlns:a16="http://schemas.microsoft.com/office/drawing/2014/main" val="1646533608"/>
                    </a:ext>
                  </a:extLst>
                </a:gridCol>
                <a:gridCol w="3151961">
                  <a:extLst>
                    <a:ext uri="{9D8B030D-6E8A-4147-A177-3AD203B41FA5}">
                      <a16:colId xmlns:a16="http://schemas.microsoft.com/office/drawing/2014/main" val="1035367535"/>
                    </a:ext>
                  </a:extLst>
                </a:gridCol>
                <a:gridCol w="2032615">
                  <a:extLst>
                    <a:ext uri="{9D8B030D-6E8A-4147-A177-3AD203B41FA5}">
                      <a16:colId xmlns:a16="http://schemas.microsoft.com/office/drawing/2014/main" val="2030258243"/>
                    </a:ext>
                  </a:extLst>
                </a:gridCol>
              </a:tblGrid>
              <a:tr h="144016">
                <a:tc gridSpan="2">
                  <a:txBody>
                    <a:bodyPr/>
                    <a:lstStyle/>
                    <a:p>
                      <a:pPr algn="ctr"/>
                      <a:r>
                        <a:rPr lang="pt-PT" sz="1600" b="1" i="0" dirty="0">
                          <a:solidFill>
                            <a:srgbClr val="FFFFFF"/>
                          </a:solidFill>
                          <a:effectLst/>
                          <a:latin typeface="Candara" panose="020E0502030303020204" pitchFamily="34" charset="0"/>
                        </a:rPr>
                        <a:t>Humanos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PT" sz="1600" noProof="0" dirty="0" err="1">
                          <a:effectLst/>
                          <a:latin typeface="Candara" panose="020E0502030303020204" pitchFamily="34" charset="0"/>
                        </a:rPr>
                        <a:t>Malware</a:t>
                      </a:r>
                      <a:endParaRPr lang="pt-PT" sz="1600" noProof="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PT" sz="1600" noProof="0" dirty="0">
                          <a:effectLst/>
                          <a:latin typeface="Candara" panose="020E0502030303020204" pitchFamily="34" charset="0"/>
                        </a:rPr>
                        <a:t>Evento/Circunstância para lá do Controlo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773435"/>
                  </a:ext>
                </a:extLst>
              </a:tr>
              <a:tr h="168776">
                <a:tc>
                  <a:txBody>
                    <a:bodyPr/>
                    <a:lstStyle/>
                    <a:p>
                      <a:pPr algn="ctr"/>
                      <a:r>
                        <a:rPr lang="pt-PT" sz="1600" b="1" dirty="0">
                          <a:solidFill>
                            <a:schemeClr val="bg1"/>
                          </a:solidFill>
                          <a:effectLst/>
                          <a:latin typeface="Candara" panose="020E0502030303020204" pitchFamily="34" charset="0"/>
                        </a:rPr>
                        <a:t>Internos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1" dirty="0">
                          <a:solidFill>
                            <a:schemeClr val="bg1"/>
                          </a:solidFill>
                          <a:effectLst/>
                          <a:latin typeface="Candara" panose="020E0502030303020204" pitchFamily="34" charset="0"/>
                        </a:rPr>
                        <a:t>Externos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r>
                        <a:rPr lang="pt-PT" sz="1400" b="0" i="0" noProof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• Desfiguração da Web</a:t>
                      </a:r>
                      <a:br>
                        <a:rPr lang="pt-PT" sz="1400" b="0" i="0" noProof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</a:br>
                      <a:r>
                        <a:rPr lang="pt-PT" sz="1400" b="0" i="0" noProof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• Engenharia Social</a:t>
                      </a:r>
                      <a:br>
                        <a:rPr lang="pt-PT" sz="1400" b="0" i="0" noProof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</a:br>
                      <a:r>
                        <a:rPr lang="pt-PT" sz="1400" b="0" i="0" noProof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• Intrusão no Sistema, disrupção</a:t>
                      </a:r>
                      <a:br>
                        <a:rPr lang="pt-PT" sz="1400" b="0" i="0" noProof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</a:br>
                      <a:r>
                        <a:rPr lang="pt-PT" sz="1400" b="0" i="0" noProof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• Acesso ao Sistema não autorizado</a:t>
                      </a:r>
                      <a:endParaRPr lang="pt-PT" sz="1400" noProof="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927181"/>
                  </a:ext>
                </a:extLst>
              </a:tr>
              <a:tr h="273288">
                <a:tc>
                  <a:txBody>
                    <a:bodyPr/>
                    <a:lstStyle/>
                    <a:p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Privilegiado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dirty="0">
                          <a:effectLst/>
                          <a:latin typeface="Candara" panose="020E0502030303020204" pitchFamily="34" charset="0"/>
                        </a:rPr>
                        <a:t>Técnico Profissional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0" i="0" noProof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Qualquer um que se auto propaga</a:t>
                      </a:r>
                      <a:endParaRPr lang="pt-PT" sz="1600" noProof="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noProof="0" dirty="0">
                          <a:effectLst/>
                          <a:latin typeface="Candara" panose="020E0502030303020204" pitchFamily="34" charset="0"/>
                        </a:rPr>
                        <a:t>Desastres Naturais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94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Não Privilegiado</a:t>
                      </a:r>
                      <a:endParaRPr lang="en-US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ndara" panose="020E0502030303020204" pitchFamily="34" charset="0"/>
                        </a:rPr>
                        <a:t>Técnico Amador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 sz="1600" b="0" i="0" noProof="0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0" i="0" noProof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Animais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038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dirty="0">
                          <a:effectLst/>
                          <a:latin typeface="Candara" panose="020E0502030303020204" pitchFamily="34" charset="0"/>
                        </a:rPr>
                        <a:t>Profissional N/técnico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noProof="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 err="1">
                          <a:effectLst/>
                          <a:latin typeface="Candara" panose="020E0502030303020204" pitchFamily="34" charset="0"/>
                        </a:rPr>
                        <a:t>Inundação</a:t>
                      </a:r>
                      <a:endParaRPr lang="en-US" sz="1600" noProof="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77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dirty="0">
                          <a:effectLst/>
                          <a:latin typeface="Candara" panose="020E0502030303020204" pitchFamily="34" charset="0"/>
                        </a:rPr>
                        <a:t>Amador Não técnico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1400" noProof="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475919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D1D5F27A-330D-6071-B703-FDEAB8CF323F}"/>
              </a:ext>
            </a:extLst>
          </p:cNvPr>
          <p:cNvSpPr txBox="1"/>
          <p:nvPr/>
        </p:nvSpPr>
        <p:spPr>
          <a:xfrm>
            <a:off x="2987824" y="924689"/>
            <a:ext cx="3712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>
                <a:latin typeface="Candara" panose="020E0502030303020204" pitchFamily="34" charset="0"/>
              </a:rPr>
              <a:t>Exemplo de agentes de ameaças</a:t>
            </a:r>
          </a:p>
        </p:txBody>
      </p:sp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9050A83-5131-9B3E-0645-326B147A08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6273683"/>
              </p:ext>
            </p:extLst>
          </p:nvPr>
        </p:nvGraphicFramePr>
        <p:xfrm>
          <a:off x="512093" y="3474790"/>
          <a:ext cx="8119814" cy="336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8543">
                  <a:extLst>
                    <a:ext uri="{9D8B030D-6E8A-4147-A177-3AD203B41FA5}">
                      <a16:colId xmlns:a16="http://schemas.microsoft.com/office/drawing/2014/main" val="1638098773"/>
                    </a:ext>
                  </a:extLst>
                </a:gridCol>
                <a:gridCol w="4801271">
                  <a:extLst>
                    <a:ext uri="{9D8B030D-6E8A-4147-A177-3AD203B41FA5}">
                      <a16:colId xmlns:a16="http://schemas.microsoft.com/office/drawing/2014/main" val="10353675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600" b="1" i="0" dirty="0">
                          <a:solidFill>
                            <a:srgbClr val="FFFFFF"/>
                          </a:solidFill>
                          <a:effectLst/>
                          <a:latin typeface="Candara" panose="020E0502030303020204" pitchFamily="34" charset="0"/>
                        </a:rPr>
                        <a:t>Fonte de Ameaça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1" i="0" dirty="0">
                          <a:solidFill>
                            <a:srgbClr val="FFFFFF"/>
                          </a:solidFill>
                          <a:effectLst/>
                          <a:latin typeface="Candara" panose="020E0502030303020204" pitchFamily="34" charset="0"/>
                        </a:rPr>
                        <a:t>Forma/Ações da Ameaça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773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Externo - Hacker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noProof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• Desfiguração da Web</a:t>
                      </a:r>
                      <a:br>
                        <a:rPr lang="pt-PT" sz="1400" b="0" i="0" noProof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</a:br>
                      <a:r>
                        <a:rPr lang="pt-PT" sz="1400" b="0" i="0" noProof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• Engenharia Social</a:t>
                      </a:r>
                      <a:br>
                        <a:rPr lang="pt-PT" sz="1400" b="0" i="0" noProof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</a:br>
                      <a:r>
                        <a:rPr lang="pt-PT" sz="1400" b="0" i="0" noProof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• Intrusão no Sistema, disrupção</a:t>
                      </a:r>
                      <a:br>
                        <a:rPr lang="pt-PT" sz="1400" b="0" i="0" noProof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</a:br>
                      <a:r>
                        <a:rPr lang="pt-PT" sz="1400" b="0" i="0" noProof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• Acesso ao Sistema não autorizado</a:t>
                      </a:r>
                      <a:endParaRPr lang="pt-PT" sz="1400" noProof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92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Externo - Crime Computacional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noProof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• Roubo de Identidade</a:t>
                      </a:r>
                      <a:br>
                        <a:rPr lang="pt-PT" sz="1400" b="0" i="0" noProof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</a:br>
                      <a:r>
                        <a:rPr lang="pt-PT" sz="1400" b="0" i="0" noProof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• Falsificação (</a:t>
                      </a:r>
                      <a:r>
                        <a:rPr lang="pt-PT" sz="1400" b="0" i="0" noProof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Spoofing</a:t>
                      </a:r>
                      <a:r>
                        <a:rPr lang="pt-PT" sz="1400" b="0" i="0" noProof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)</a:t>
                      </a:r>
                      <a:br>
                        <a:rPr lang="pt-PT" sz="1400" b="0" i="0" noProof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</a:br>
                      <a:r>
                        <a:rPr lang="pt-PT" sz="1400" b="0" i="0" noProof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• Intrusão no Sistema</a:t>
                      </a:r>
                      <a:endParaRPr lang="pt-PT" sz="1400" noProof="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94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Internos (funcionários mal treinados, descontentes, maliciosos, negligentes, desonestos ou demitidos)</a:t>
                      </a:r>
                      <a:endParaRPr lang="en-US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noProof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• Navegação sobre PII (informação de identificação pessoal)</a:t>
                      </a:r>
                    </a:p>
                    <a:p>
                      <a:r>
                        <a:rPr lang="pt-PT" sz="1400" b="0" i="0" noProof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• Código malicioso (</a:t>
                      </a:r>
                      <a:r>
                        <a:rPr lang="pt-PT" sz="1400" b="0" i="0" noProof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ex</a:t>
                      </a:r>
                      <a:r>
                        <a:rPr lang="pt-PT" sz="1400" b="0" i="0" noProof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: vírus)</a:t>
                      </a:r>
                    </a:p>
                    <a:p>
                      <a:r>
                        <a:rPr lang="pt-PT" sz="1400" b="0" i="0" noProof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• Bugs do sistema</a:t>
                      </a:r>
                    </a:p>
                    <a:p>
                      <a:r>
                        <a:rPr lang="pt-PT" sz="1400" b="0" i="0" noProof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• Acesso ao Sistema não autorizado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038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Natureza/Ambiente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noProof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• </a:t>
                      </a:r>
                      <a:r>
                        <a:rPr lang="pt-PT" sz="1400" b="0" i="0" noProof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Desastre</a:t>
                      </a:r>
                      <a:r>
                        <a:rPr lang="en-US" sz="1400" b="0" i="0" noProof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Natural</a:t>
                      </a:r>
                      <a:endParaRPr lang="en-US" sz="1400" noProof="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776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312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C1A865-14D3-4630-871E-8D98FBE35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111"/>
            <a:ext cx="9144000" cy="1106489"/>
          </a:xfrm>
        </p:spPr>
        <p:txBody>
          <a:bodyPr>
            <a:normAutofit/>
          </a:bodyPr>
          <a:lstStyle/>
          <a:p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Etapa 1: Identificar o cenário de perda (âmbito da análise)</a:t>
            </a:r>
            <a:b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lang="pt-PT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. </a:t>
            </a:r>
            <a:r>
              <a:rPr lang="pt-PT" sz="2000" i="0" u="sng" dirty="0">
                <a:effectLst/>
                <a:latin typeface="Candara" panose="020E0502030303020204" pitchFamily="34" charset="0"/>
              </a:rPr>
              <a:t>Identificar a comunidade/agentes de ameaças (2)</a:t>
            </a:r>
            <a:endParaRPr lang="pt-PT" sz="200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BAFB0A-9E5B-4C14-AF26-5CB2FB0F0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13241"/>
            <a:ext cx="9288016" cy="5112731"/>
          </a:xfrm>
        </p:spPr>
        <p:txBody>
          <a:bodyPr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1200"/>
              </a:spcBef>
            </a:pPr>
            <a:r>
              <a:rPr lang="pt-PT" sz="2000" i="0" dirty="0">
                <a:effectLst/>
                <a:latin typeface="Candara" panose="020E0502030303020204" pitchFamily="34" charset="0"/>
              </a:rPr>
              <a:t>A segunda questão que se deve responder é: “</a:t>
            </a:r>
            <a:r>
              <a:rPr lang="pt-PT" sz="2000" i="1" dirty="0">
                <a:effectLst/>
                <a:latin typeface="Candara" panose="020E0502030303020204" pitchFamily="34" charset="0"/>
              </a:rPr>
              <a:t>Qual o Risco associado a qual ameaça</a:t>
            </a:r>
            <a:r>
              <a:rPr lang="pt-PT" sz="2000" i="0" dirty="0">
                <a:effectLst/>
                <a:latin typeface="Candara" panose="020E0502030303020204" pitchFamily="34" charset="0"/>
              </a:rPr>
              <a:t>?” </a:t>
            </a:r>
          </a:p>
          <a:p>
            <a:pPr marL="687388" lvl="1" indent="-357188">
              <a:lnSpc>
                <a:spcPct val="100000"/>
              </a:lnSpc>
              <a:spcBef>
                <a:spcPts val="1200"/>
              </a:spcBef>
            </a:pPr>
            <a:r>
              <a:rPr lang="pt-PT" sz="2000" i="0" dirty="0">
                <a:effectLst/>
                <a:latin typeface="Candara" panose="020E0502030303020204" pitchFamily="34" charset="0"/>
              </a:rPr>
              <a:t>Examinando a natureza da organização (</a:t>
            </a:r>
            <a:r>
              <a:rPr lang="pt-PT" sz="2000" i="0" dirty="0" err="1">
                <a:effectLst/>
                <a:latin typeface="Candara" panose="020E0502030303020204" pitchFamily="34" charset="0"/>
              </a:rPr>
              <a:t>ex</a:t>
            </a:r>
            <a:r>
              <a:rPr lang="pt-PT" sz="2000" i="0" dirty="0">
                <a:effectLst/>
                <a:latin typeface="Candara" panose="020E0502030303020204" pitchFamily="34" charset="0"/>
              </a:rPr>
              <a:t>: a área/indústria em que se encontra, etc.) e as condições que enquadram o </a:t>
            </a:r>
            <a:r>
              <a:rPr lang="pt-PT" sz="2000" b="1" i="0" dirty="0">
                <a:effectLst/>
                <a:latin typeface="Candara" panose="020E0502030303020204" pitchFamily="34" charset="0"/>
              </a:rPr>
              <a:t>ativo</a:t>
            </a:r>
            <a:r>
              <a:rPr lang="pt-PT" sz="2000" i="0" dirty="0">
                <a:effectLst/>
                <a:latin typeface="Candara" panose="020E0502030303020204" pitchFamily="34" charset="0"/>
              </a:rPr>
              <a:t> (</a:t>
            </a:r>
            <a:r>
              <a:rPr lang="pt-PT" sz="2000" i="0" dirty="0" err="1">
                <a:effectLst/>
                <a:latin typeface="Candara" panose="020E0502030303020204" pitchFamily="34" charset="0"/>
              </a:rPr>
              <a:t>ex</a:t>
            </a:r>
            <a:r>
              <a:rPr lang="pt-PT" sz="2000" i="0" dirty="0">
                <a:effectLst/>
                <a:latin typeface="Candara" panose="020E0502030303020204" pitchFamily="34" charset="0"/>
              </a:rPr>
              <a:t>: gabinete de um administrador) </a:t>
            </a:r>
            <a:r>
              <a:rPr lang="pt-PT" sz="2000" dirty="0">
                <a:latin typeface="Candara" panose="020E0502030303020204" pitchFamily="34" charset="0"/>
              </a:rPr>
              <a:t>c</a:t>
            </a:r>
            <a:r>
              <a:rPr lang="pt-PT" sz="2000" i="0" dirty="0">
                <a:effectLst/>
                <a:latin typeface="Candara" panose="020E0502030303020204" pitchFamily="34" charset="0"/>
              </a:rPr>
              <a:t>omeça-se a analisar a provável população geral de ameaças, em comunidades que possam ser razoavelmente aplicáveis.</a:t>
            </a:r>
          </a:p>
          <a:p>
            <a:pPr marL="357188" indent="-357188">
              <a:lnSpc>
                <a:spcPct val="100000"/>
              </a:lnSpc>
              <a:spcBef>
                <a:spcPts val="1200"/>
              </a:spcBef>
            </a:pPr>
            <a:r>
              <a:rPr lang="pt-PT" sz="2000" i="0" dirty="0">
                <a:effectLst/>
                <a:latin typeface="Candara" panose="020E0502030303020204" pitchFamily="34" charset="0"/>
              </a:rPr>
              <a:t>Neste caso, pode considerar-se o risco associado às seguintes comunidades de ameaças:</a:t>
            </a:r>
          </a:p>
          <a:p>
            <a:pPr marL="714375" lvl="1" indent="-357188">
              <a:lnSpc>
                <a:spcPct val="100000"/>
              </a:lnSpc>
              <a:spcBef>
                <a:spcPts val="1200"/>
              </a:spcBef>
            </a:pPr>
            <a:r>
              <a:rPr lang="pt-PT" sz="1800" dirty="0">
                <a:latin typeface="Candara" panose="020E0502030303020204" pitchFamily="34" charset="0"/>
              </a:rPr>
              <a:t>Equipa de limpeza</a:t>
            </a:r>
          </a:p>
          <a:p>
            <a:pPr marL="714375" lvl="1" indent="-357188">
              <a:lnSpc>
                <a:spcPct val="100000"/>
              </a:lnSpc>
              <a:spcBef>
                <a:spcPts val="600"/>
              </a:spcBef>
            </a:pPr>
            <a:r>
              <a:rPr lang="pt-PT" sz="1800" dirty="0">
                <a:latin typeface="Candara" panose="020E0502030303020204" pitchFamily="34" charset="0"/>
              </a:rPr>
              <a:t>Outros trabalhadores da empresa ou departamento, com acesso regular aos gabinetes de executivos</a:t>
            </a:r>
          </a:p>
          <a:p>
            <a:pPr marL="714375" lvl="1" indent="-357188">
              <a:lnSpc>
                <a:spcPct val="100000"/>
              </a:lnSpc>
              <a:spcBef>
                <a:spcPts val="600"/>
              </a:spcBef>
            </a:pPr>
            <a:r>
              <a:rPr lang="pt-PT" sz="1800" dirty="0">
                <a:latin typeface="Candara" panose="020E0502030303020204" pitchFamily="34" charset="0"/>
              </a:rPr>
              <a:t>Visitantes aos gabinetes</a:t>
            </a:r>
          </a:p>
          <a:p>
            <a:pPr marL="714375" lvl="1" indent="-357188">
              <a:lnSpc>
                <a:spcPct val="100000"/>
              </a:lnSpc>
              <a:spcBef>
                <a:spcPts val="600"/>
              </a:spcBef>
            </a:pPr>
            <a:r>
              <a:rPr lang="pt-PT" sz="1800" dirty="0">
                <a:latin typeface="Candara" panose="020E0502030303020204" pitchFamily="34" charset="0"/>
              </a:rPr>
              <a:t>Candidatos a empregos</a:t>
            </a:r>
          </a:p>
          <a:p>
            <a:pPr marL="714375" lvl="1" indent="-357188">
              <a:lnSpc>
                <a:spcPct val="100000"/>
              </a:lnSpc>
              <a:spcBef>
                <a:spcPts val="600"/>
              </a:spcBef>
            </a:pPr>
            <a:r>
              <a:rPr lang="pt-PT" sz="1800" dirty="0">
                <a:latin typeface="Candara" panose="020E0502030303020204" pitchFamily="34" charset="0"/>
              </a:rPr>
              <a:t>Equipa de suporte técnico</a:t>
            </a:r>
          </a:p>
          <a:p>
            <a:pPr marL="357188" indent="-357188">
              <a:lnSpc>
                <a:spcPct val="100000"/>
              </a:lnSpc>
              <a:spcBef>
                <a:spcPts val="600"/>
              </a:spcBef>
            </a:pPr>
            <a:r>
              <a:rPr lang="pt-PT" sz="2000" dirty="0">
                <a:latin typeface="Candara" panose="020E0502030303020204" pitchFamily="34" charset="0"/>
              </a:rPr>
              <a:t>Com a experiência, fica mais fácil determinar quais as comunidades que valem a pena incluir e excluir, e se faz sentido combinar comunidades., etc.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465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C1A865-14D3-4630-871E-8D98FBE35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06489"/>
          </a:xfrm>
        </p:spPr>
        <p:txBody>
          <a:bodyPr>
            <a:normAutofit/>
          </a:bodyPr>
          <a:lstStyle/>
          <a:p>
            <a:pPr>
              <a:tabLst>
                <a:tab pos="811213" algn="l"/>
              </a:tabLst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Etapa 1: Identificar os componentes do cenário (âmbito da análise)</a:t>
            </a:r>
            <a:b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d.</a:t>
            </a:r>
            <a:r>
              <a:rPr lang="it-IT" sz="2000" dirty="0"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u="sng" dirty="0"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Identificar o(s) evento (s) ou tipo de ameaça</a:t>
            </a:r>
            <a:endParaRPr lang="pt-PT" sz="2000" u="sng" dirty="0">
              <a:solidFill>
                <a:srgbClr val="050309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BAFB0A-9E5B-4C14-AF26-5CB2FB0F0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96552" y="1088534"/>
            <a:ext cx="9721080" cy="5112731"/>
          </a:xfrm>
        </p:spPr>
        <p:txBody>
          <a:bodyPr>
            <a:noAutofit/>
          </a:bodyPr>
          <a:lstStyle/>
          <a:p>
            <a:pPr marL="644525" indent="-342900">
              <a:lnSpc>
                <a:spcPct val="100000"/>
              </a:lnSpc>
              <a:spcBef>
                <a:spcPts val="600"/>
              </a:spcBef>
            </a:pPr>
            <a:r>
              <a:rPr lang="pt-PT" sz="2000" i="0" dirty="0">
                <a:effectLst/>
                <a:latin typeface="Candara" panose="020E0502030303020204" pitchFamily="34" charset="0"/>
              </a:rPr>
              <a:t>Para desenvolver estimativas bem fundamentadas, também é importante identificar o tipo de </a:t>
            </a:r>
            <a:r>
              <a:rPr lang="pt-PT" sz="2000" b="1" i="0" dirty="0">
                <a:effectLst/>
                <a:latin typeface="Candara" panose="020E0502030303020204" pitchFamily="34" charset="0"/>
              </a:rPr>
              <a:t>evento de ameaça </a:t>
            </a:r>
            <a:r>
              <a:rPr lang="pt-PT" sz="2000" i="0" dirty="0">
                <a:effectLst/>
                <a:latin typeface="Candara" panose="020E0502030303020204" pitchFamily="34" charset="0"/>
              </a:rPr>
              <a:t>em análise. Especificamente, existem quatro tipos de </a:t>
            </a:r>
            <a:r>
              <a:rPr lang="pt-PT" sz="2000" b="1" i="0" dirty="0">
                <a:effectLst/>
                <a:latin typeface="Candara" panose="020E0502030303020204" pitchFamily="34" charset="0"/>
              </a:rPr>
              <a:t>potenciais eventos </a:t>
            </a:r>
            <a:r>
              <a:rPr lang="pt-PT" sz="2000" i="0" dirty="0">
                <a:effectLst/>
                <a:latin typeface="Candara" panose="020E0502030303020204" pitchFamily="34" charset="0"/>
              </a:rPr>
              <a:t>ameaçadores:</a:t>
            </a:r>
          </a:p>
          <a:p>
            <a:pPr marL="901700" indent="-26987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PT" sz="1800" b="1" i="0" dirty="0">
                <a:solidFill>
                  <a:srgbClr val="7030A0"/>
                </a:solidFill>
                <a:effectLst/>
                <a:latin typeface="Candara" panose="020E0502030303020204" pitchFamily="34" charset="0"/>
              </a:rPr>
              <a:t>Malicioso</a:t>
            </a:r>
            <a:r>
              <a:rPr lang="pt-PT" sz="1800" i="0" dirty="0">
                <a:solidFill>
                  <a:srgbClr val="7030A0"/>
                </a:solidFill>
                <a:effectLst/>
                <a:latin typeface="Candara" panose="020E0502030303020204" pitchFamily="34" charset="0"/>
              </a:rPr>
              <a:t> (onde o dano é desejado); por exemplo, uma tentativa de roubo;</a:t>
            </a:r>
          </a:p>
          <a:p>
            <a:pPr marL="901700" indent="-26987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PT" sz="1800" b="1" i="0" dirty="0">
                <a:solidFill>
                  <a:srgbClr val="7030A0"/>
                </a:solidFill>
                <a:effectLst/>
                <a:latin typeface="Candara" panose="020E0502030303020204" pitchFamily="34" charset="0"/>
              </a:rPr>
              <a:t>Erro</a:t>
            </a:r>
            <a:r>
              <a:rPr lang="pt-PT" sz="1800" i="0" dirty="0">
                <a:solidFill>
                  <a:srgbClr val="7030A0"/>
                </a:solidFill>
                <a:effectLst/>
                <a:latin typeface="Candara" panose="020E0502030303020204" pitchFamily="34" charset="0"/>
              </a:rPr>
              <a:t> (onde ocorreu um ato que não era intencional); </a:t>
            </a:r>
            <a:r>
              <a:rPr lang="pt-PT" sz="1800" i="0" dirty="0" err="1">
                <a:solidFill>
                  <a:srgbClr val="7030A0"/>
                </a:solidFill>
                <a:effectLst/>
                <a:latin typeface="Candara" panose="020E0502030303020204" pitchFamily="34" charset="0"/>
              </a:rPr>
              <a:t>ex</a:t>
            </a:r>
            <a:r>
              <a:rPr lang="pt-PT" sz="1800" i="0" dirty="0">
                <a:solidFill>
                  <a:srgbClr val="7030A0"/>
                </a:solidFill>
                <a:effectLst/>
                <a:latin typeface="Candara" panose="020E0502030303020204" pitchFamily="34" charset="0"/>
              </a:rPr>
              <a:t>: inserir comando errado num teclado;</a:t>
            </a:r>
          </a:p>
          <a:p>
            <a:pPr marL="901700" indent="-26987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PT" sz="1800" b="1" i="0" dirty="0">
                <a:solidFill>
                  <a:srgbClr val="7030A0"/>
                </a:solidFill>
                <a:effectLst/>
                <a:latin typeface="Candara" panose="020E0502030303020204" pitchFamily="34" charset="0"/>
              </a:rPr>
              <a:t>Falha</a:t>
            </a:r>
            <a:r>
              <a:rPr lang="pt-PT" sz="1800" i="0" dirty="0">
                <a:solidFill>
                  <a:srgbClr val="7030A0"/>
                </a:solidFill>
                <a:effectLst/>
                <a:latin typeface="Candara" panose="020E0502030303020204" pitchFamily="34" charset="0"/>
              </a:rPr>
              <a:t> (onde um ato resultou em consequências não intencionais); </a:t>
            </a:r>
            <a:r>
              <a:rPr lang="pt-PT" sz="1800" i="0" dirty="0" err="1">
                <a:solidFill>
                  <a:srgbClr val="7030A0"/>
                </a:solidFill>
                <a:effectLst/>
                <a:latin typeface="Candara" panose="020E0502030303020204" pitchFamily="34" charset="0"/>
              </a:rPr>
              <a:t>ex</a:t>
            </a:r>
            <a:r>
              <a:rPr lang="pt-PT" sz="1800" i="0" dirty="0">
                <a:solidFill>
                  <a:srgbClr val="7030A0"/>
                </a:solidFill>
                <a:effectLst/>
                <a:latin typeface="Candara" panose="020E0502030303020204" pitchFamily="34" charset="0"/>
              </a:rPr>
              <a:t>: foi introduzido o comando correto, mas o sistema falhou e não funcionou como pretendido</a:t>
            </a:r>
          </a:p>
          <a:p>
            <a:pPr marL="901700" indent="-26987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PT" sz="1800" b="1" i="0" dirty="0">
                <a:solidFill>
                  <a:srgbClr val="7030A0"/>
                </a:solidFill>
                <a:effectLst/>
                <a:latin typeface="Candara" panose="020E0502030303020204" pitchFamily="34" charset="0"/>
              </a:rPr>
              <a:t>Natural</a:t>
            </a:r>
            <a:r>
              <a:rPr lang="pt-PT" sz="1800" i="0" dirty="0">
                <a:solidFill>
                  <a:srgbClr val="7030A0"/>
                </a:solidFill>
                <a:effectLst/>
                <a:latin typeface="Candara" panose="020E0502030303020204" pitchFamily="34" charset="0"/>
              </a:rPr>
              <a:t> </a:t>
            </a:r>
            <a:r>
              <a:rPr lang="pt-PT" sz="1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ndara" panose="020E0502030303020204" pitchFamily="34" charset="0"/>
              </a:rPr>
              <a:t>(resultante de atos da natureza); </a:t>
            </a:r>
            <a:r>
              <a:rPr lang="pt-PT" sz="180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ndara" panose="020E0502030303020204" pitchFamily="34" charset="0"/>
              </a:rPr>
              <a:t>ex</a:t>
            </a:r>
            <a:r>
              <a:rPr lang="pt-PT" sz="1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ndara" panose="020E0502030303020204" pitchFamily="34" charset="0"/>
              </a:rPr>
              <a:t>: tornado, incêndio, </a:t>
            </a:r>
            <a:r>
              <a:rPr lang="pt-PT" sz="180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ndara" panose="020E0502030303020204" pitchFamily="34" charset="0"/>
              </a:rPr>
              <a:t>etc</a:t>
            </a:r>
            <a:endParaRPr lang="pt-PT" sz="180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ndara" panose="020E0502030303020204" pitchFamily="34" charset="0"/>
            </a:endParaRPr>
          </a:p>
          <a:p>
            <a:pPr marL="631825" indent="-271463">
              <a:lnSpc>
                <a:spcPct val="100000"/>
              </a:lnSpc>
              <a:spcBef>
                <a:spcPts val="1200"/>
              </a:spcBef>
              <a:buClr>
                <a:srgbClr val="050309"/>
              </a:buClr>
            </a:pPr>
            <a:r>
              <a:rPr lang="pt-P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Em muitos casos, uma consideração final na identificação de um </a:t>
            </a:r>
            <a:r>
              <a:rPr lang="pt-PT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evento de ameaça</a:t>
            </a:r>
            <a:r>
              <a:rPr lang="pt-P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 é identificar o “</a:t>
            </a:r>
            <a:r>
              <a:rPr lang="pt-PT" sz="2000" i="1" dirty="0">
                <a:solidFill>
                  <a:srgbClr val="FF0000"/>
                </a:solidFill>
                <a:latin typeface="Candara" panose="020E0502030303020204" pitchFamily="34" charset="0"/>
              </a:rPr>
              <a:t>vetor de ameaça</a:t>
            </a:r>
            <a:r>
              <a:rPr lang="pt-P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” o qual representa essencialmente o </a:t>
            </a:r>
            <a:r>
              <a:rPr lang="pt-PT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caminho e / ou método</a:t>
            </a:r>
            <a:r>
              <a:rPr lang="pt-P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 usado pelo agente de ameaça. </a:t>
            </a:r>
          </a:p>
          <a:p>
            <a:pPr marL="962025" lvl="1" indent="-271463">
              <a:lnSpc>
                <a:spcPct val="100000"/>
              </a:lnSpc>
              <a:spcBef>
                <a:spcPts val="1200"/>
              </a:spcBef>
              <a:buClr>
                <a:srgbClr val="050309"/>
              </a:buClr>
            </a:pPr>
            <a:r>
              <a:rPr lang="pt-PT" sz="1800" dirty="0">
                <a:latin typeface="Candara" panose="020E0502030303020204" pitchFamily="34" charset="0"/>
              </a:rPr>
              <a:t>Ex: um atacante que tenta obter acesso a informação confidencial, pode tentar qualquer um de vários vetores, entre </a:t>
            </a:r>
            <a:r>
              <a:rPr lang="pt-PT" sz="1800" i="1" dirty="0">
                <a:latin typeface="Candara" panose="020E0502030303020204" pitchFamily="34" charset="0"/>
              </a:rPr>
              <a:t>ataques técnicos</a:t>
            </a:r>
            <a:r>
              <a:rPr lang="pt-PT" sz="1800" dirty="0">
                <a:latin typeface="Candara" panose="020E0502030303020204" pitchFamily="34" charset="0"/>
              </a:rPr>
              <a:t>, aproveitar </a:t>
            </a:r>
            <a:r>
              <a:rPr lang="pt-PT" sz="1800" i="1" dirty="0">
                <a:latin typeface="Candara" panose="020E0502030303020204" pitchFamily="34" charset="0"/>
              </a:rPr>
              <a:t>alvos humanos</a:t>
            </a:r>
            <a:r>
              <a:rPr lang="pt-PT" sz="1800" dirty="0">
                <a:latin typeface="Candara" panose="020E0502030303020204" pitchFamily="34" charset="0"/>
              </a:rPr>
              <a:t>, etc.</a:t>
            </a:r>
          </a:p>
          <a:p>
            <a:pPr marL="631825" indent="-271463">
              <a:lnSpc>
                <a:spcPct val="100000"/>
              </a:lnSpc>
              <a:spcBef>
                <a:spcPts val="1200"/>
              </a:spcBef>
              <a:buClr>
                <a:srgbClr val="050309"/>
              </a:buClr>
            </a:pPr>
            <a:r>
              <a:rPr lang="pt-P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Identificar o vetor relevante é importante porque cada vetor pode ter uma frequência diferente bem como níveis de controlo. Nalguns casos, as comunidades de ameaças também têm recursos diferentes para vetores diferentes.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310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3638F-B82E-49A7-8757-415294EE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sz="2800" dirty="0"/>
              <a:t>Etapa 1: Identificar os componentes do cenário (âmbito da análise)</a:t>
            </a:r>
            <a:br>
              <a:rPr lang="pt-PT" sz="2800" dirty="0"/>
            </a:br>
            <a:r>
              <a:rPr lang="en-US" sz="2400" dirty="0" err="1"/>
              <a:t>Decompor</a:t>
            </a:r>
            <a:r>
              <a:rPr lang="en-US" sz="2400" dirty="0"/>
              <a:t> o </a:t>
            </a:r>
            <a:r>
              <a:rPr lang="en-US" sz="2400" dirty="0" err="1"/>
              <a:t>cenário</a:t>
            </a:r>
            <a:r>
              <a:rPr lang="en-US" sz="2400" dirty="0"/>
              <a:t> de </a:t>
            </a:r>
            <a:r>
              <a:rPr lang="en-US" sz="2400" dirty="0" err="1"/>
              <a:t>perda</a:t>
            </a:r>
            <a:endParaRPr lang="pt-PT" sz="240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8715727-01B4-45BD-86B9-B15D1E35E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52736"/>
            <a:ext cx="91440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PT" sz="1800" dirty="0">
                <a:latin typeface="Candara" panose="020E0502030303020204" pitchFamily="34" charset="0"/>
              </a:rPr>
              <a:t>Identificados o Responsável Primário, o Ativo, a Comunidade de Ameaças, o Evento de Ameaça e o Evento de Perda, o Cenário de Perda pode ser decomposto e escrito como uma única frase para contar esta história do </a:t>
            </a:r>
            <a:r>
              <a:rPr lang="pt-PT" sz="1800" b="1" dirty="0">
                <a:latin typeface="Candara" panose="020E0502030303020204" pitchFamily="34" charset="0"/>
              </a:rPr>
              <a:t>cenário de perda ou dano:</a:t>
            </a:r>
          </a:p>
        </p:txBody>
      </p:sp>
      <p:sp>
        <p:nvSpPr>
          <p:cNvPr id="4" name="Pergaminho: Horizontal 3">
            <a:extLst>
              <a:ext uri="{FF2B5EF4-FFF2-40B4-BE49-F238E27FC236}">
                <a16:creationId xmlns:a16="http://schemas.microsoft.com/office/drawing/2014/main" id="{E57AE17E-AA80-4D27-835D-CFB4115C7730}"/>
              </a:ext>
            </a:extLst>
          </p:cNvPr>
          <p:cNvSpPr/>
          <p:nvPr/>
        </p:nvSpPr>
        <p:spPr>
          <a:xfrm>
            <a:off x="357868" y="4641242"/>
            <a:ext cx="8428264" cy="2216758"/>
          </a:xfrm>
          <a:prstGeom prst="horizontalScroll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Candara" panose="020E0502030303020204" pitchFamily="34" charset="0"/>
              </a:rPr>
              <a:t>Membros do departamento de infraestruturas, encontram uma </a:t>
            </a:r>
            <a:r>
              <a:rPr lang="pt-PT" dirty="0" err="1">
                <a:solidFill>
                  <a:schemeClr val="tx1"/>
                </a:solidFill>
                <a:latin typeface="Candara" panose="020E0502030303020204" pitchFamily="34" charset="0"/>
              </a:rPr>
              <a:t>pen</a:t>
            </a:r>
            <a:r>
              <a:rPr lang="pt-PT" dirty="0">
                <a:solidFill>
                  <a:schemeClr val="tx1"/>
                </a:solidFill>
                <a:latin typeface="Candara" panose="020E0502030303020204" pitchFamily="34" charset="0"/>
              </a:rPr>
              <a:t> esquecida no bar por um administrador da empresa, e através da </a:t>
            </a:r>
            <a:r>
              <a:rPr lang="pt-PT" i="1" dirty="0">
                <a:solidFill>
                  <a:schemeClr val="tx1"/>
                </a:solidFill>
                <a:latin typeface="Candara" panose="020E0502030303020204" pitchFamily="34" charset="0"/>
              </a:rPr>
              <a:t>password </a:t>
            </a:r>
            <a:r>
              <a:rPr lang="pt-PT" dirty="0">
                <a:solidFill>
                  <a:schemeClr val="tx1"/>
                </a:solidFill>
                <a:latin typeface="Candara" panose="020E0502030303020204" pitchFamily="34" charset="0"/>
              </a:rPr>
              <a:t>aí encontrada, acedem maliciosamente e fazem utilização indevida de informações confidenciais de funcionários (cerca de 20 000); com a ocorrência deste evento, a organização pode sofrer perdas primárias e secundárias …</a:t>
            </a:r>
            <a:endParaRPr lang="pt-PT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930A19E-5E2A-4324-A543-9D186E466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89" y="1973350"/>
            <a:ext cx="8428264" cy="275179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95EF4F4-A203-B7C4-5AAC-F5F70D593343}"/>
              </a:ext>
            </a:extLst>
          </p:cNvPr>
          <p:cNvSpPr txBox="1"/>
          <p:nvPr/>
        </p:nvSpPr>
        <p:spPr>
          <a:xfrm>
            <a:off x="4644008" y="3121822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>
                <a:solidFill>
                  <a:srgbClr val="FF0000"/>
                </a:solidFill>
                <a:latin typeface="Candara" panose="020E0502030303020204" pitchFamily="34" charset="0"/>
              </a:rPr>
              <a:t>Perda Primária</a:t>
            </a:r>
          </a:p>
        </p:txBody>
      </p:sp>
    </p:spTree>
    <p:extLst>
      <p:ext uri="{BB962C8B-B14F-4D97-AF65-F5344CB8AC3E}">
        <p14:creationId xmlns:p14="http://schemas.microsoft.com/office/powerpoint/2010/main" val="280905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9ED39B-D813-47BA-BF13-B8910A247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401" y="-129781"/>
            <a:ext cx="9144000" cy="1106489"/>
          </a:xfrm>
        </p:spPr>
        <p:txBody>
          <a:bodyPr>
            <a:normAutofit/>
          </a:bodyPr>
          <a:lstStyle/>
          <a:p>
            <a:r>
              <a:rPr lang="pt-PT" sz="2600" dirty="0"/>
              <a:t>Etapa 2: Avaliar a frequência do evento de perda (LEF)</a:t>
            </a:r>
            <a:br>
              <a:rPr lang="pt-PT" sz="2600" dirty="0"/>
            </a:br>
            <a:r>
              <a:rPr lang="pt-PT" sz="2400" dirty="0"/>
              <a:t>Decomposição do Risco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DF6633B-445B-4D6A-B3D7-1EEA6C171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6401" y="1253331"/>
            <a:ext cx="7886700" cy="4351338"/>
          </a:xfrm>
        </p:spPr>
        <p:txBody>
          <a:bodyPr>
            <a:normAutofit/>
          </a:bodyPr>
          <a:lstStyle/>
          <a:p>
            <a:r>
              <a:rPr lang="pt-PT" sz="2200" b="1" dirty="0">
                <a:latin typeface="Candara" panose="020E0502030303020204" pitchFamily="34" charset="0"/>
              </a:rPr>
              <a:t>Risco em FAIR: </a:t>
            </a:r>
            <a:endParaRPr lang="pt-PT" sz="2200" dirty="0">
              <a:latin typeface="Candara" panose="020E0502030303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166C934-1CA6-472D-B43D-9D6557BB81F9}"/>
              </a:ext>
            </a:extLst>
          </p:cNvPr>
          <p:cNvSpPr txBox="1"/>
          <p:nvPr/>
        </p:nvSpPr>
        <p:spPr>
          <a:xfrm>
            <a:off x="-35794" y="1599956"/>
            <a:ext cx="9288314" cy="5186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“A frequência provável e a magnitude provável da perda futura  …”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kumimoji="0" lang="pt-P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significa   </a:t>
            </a:r>
            <a:r>
              <a:rPr kumimoji="0" lang="pt-PT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Frequência x Magnitude.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P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 combinação de ambos os elementos (não apenas um) é o que se designa Exposição à Perda Anualiza (</a:t>
            </a:r>
            <a:r>
              <a:rPr kumimoji="0" lang="pt-PT" sz="22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ALE</a:t>
            </a:r>
            <a:r>
              <a:rPr kumimoji="0" lang="pt-PT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- </a:t>
            </a:r>
            <a:r>
              <a:rPr kumimoji="0" lang="pt-PT" sz="2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Annualized</a:t>
            </a:r>
            <a:r>
              <a:rPr kumimoji="0" lang="pt-PT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kumimoji="0" lang="pt-PT" sz="2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Loss</a:t>
            </a:r>
            <a:r>
              <a:rPr kumimoji="0" lang="pt-PT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kumimoji="0" lang="pt-PT" sz="2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Exposure</a:t>
            </a:r>
            <a:r>
              <a:rPr kumimoji="0" lang="pt-PT" sz="2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)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PT" sz="22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 </a:t>
            </a:r>
            <a:r>
              <a:rPr kumimoji="0" lang="pt-PT" sz="2200" b="1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ALE</a:t>
            </a:r>
            <a:r>
              <a:rPr kumimoji="0" lang="pt-PT" sz="22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, é a métrica principal na comunicação do o risco: </a:t>
            </a:r>
            <a:r>
              <a:rPr kumimoji="0" lang="pt-P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Exemplos:</a:t>
            </a:r>
          </a:p>
          <a:p>
            <a:pPr marL="541338" marR="0" lvl="1" indent="-271463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pt-PT" sz="1800" b="0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6 eventos por ano </a:t>
            </a: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 </a:t>
            </a:r>
            <a:r>
              <a:rPr kumimoji="0" lang="pt-PT" sz="1800" b="0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10.000 €</a:t>
            </a: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de perda por evento, é igual a uma ALE de 60.000 €</a:t>
            </a:r>
          </a:p>
          <a:p>
            <a:pPr marL="541338" marR="0" lvl="1" indent="-271463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pt-PT" sz="1800" b="0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1 evento a cada 4 anos</a:t>
            </a: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x </a:t>
            </a:r>
            <a:r>
              <a:rPr kumimoji="0" lang="pt-PT" sz="1800" b="0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800.000 €</a:t>
            </a: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de perda por evento, é igual a um ALE de $ 200.000 €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PT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ALE</a:t>
            </a:r>
            <a:r>
              <a:rPr kumimoji="0" lang="pt-P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é útil a várias níveis e permite comparar problemas de risco separados, que geralmente têm diferentes frequências e impactos por evento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cumin-pro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P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Qualquer declaração de frequência ou magnitude deve ser considerada </a:t>
            </a:r>
            <a:r>
              <a:rPr kumimoji="0" lang="pt-PT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baseada em probabilidade</a:t>
            </a:r>
            <a:r>
              <a:rPr kumimoji="0" lang="pt-P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(ou seja, incerta).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B3BB7B-5A52-4C7B-B6B5-731BB93BFA34}"/>
              </a:ext>
            </a:extLst>
          </p:cNvPr>
          <p:cNvSpPr txBox="1"/>
          <p:nvPr/>
        </p:nvSpPr>
        <p:spPr>
          <a:xfrm>
            <a:off x="-122993" y="6266553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Se Risco em FAIR é: </a:t>
            </a: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Frequência x Magnitude.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… Comecemos pela parte esquerda da árvore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6FAACC3-8632-4294-8D2C-E9CF3AA3D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548" y="388463"/>
            <a:ext cx="3283854" cy="96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4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E4388590-D6B9-43B0-A08F-D37FC95F6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6604" y="5527649"/>
            <a:ext cx="9143999" cy="131209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Decomposição do Risco</a:t>
            </a:r>
          </a:p>
          <a:p>
            <a:pPr>
              <a:lnSpc>
                <a:spcPct val="110000"/>
              </a:lnSpc>
            </a:pPr>
            <a:r>
              <a:rPr lang="pt-PT" sz="2000" dirty="0">
                <a:latin typeface="Candara" panose="020E0502030303020204" pitchFamily="34" charset="0"/>
              </a:rPr>
              <a:t>Quando se olha para a estrutura do FAIR  vêem-se uma série de fatores de nível inferior que direcionam os elementos acima, i. é., a forma correta de interpretação da taxonomia FAIR</a:t>
            </a:r>
          </a:p>
          <a:p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FA6AEF-3A5A-4CB7-9247-EE17CE43C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800" dirty="0"/>
              <a:t>FAIR - Processo de análise </a:t>
            </a:r>
            <a:br>
              <a:rPr lang="pt-PT" sz="2800" dirty="0"/>
            </a:b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Top-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Down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Building-Blocks</a:t>
            </a:r>
            <a:endParaRPr lang="pt-PT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CFA99E8-DDC7-4E7F-8B4A-38B8B45680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21" t="2781" r="8353" b="4919"/>
          <a:stretch/>
        </p:blipFill>
        <p:spPr>
          <a:xfrm>
            <a:off x="1795422" y="1119290"/>
            <a:ext cx="7200798" cy="421863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E9AF73E-7FC6-4EFE-9EB0-00DB525DA03D}"/>
              </a:ext>
            </a:extLst>
          </p:cNvPr>
          <p:cNvSpPr txBox="1"/>
          <p:nvPr/>
        </p:nvSpPr>
        <p:spPr>
          <a:xfrm>
            <a:off x="5555047" y="4352767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Dificulty</a:t>
            </a:r>
            <a:endParaRPr kumimoji="0" lang="pt-PT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Complexity</a:t>
            </a:r>
            <a:endParaRPr kumimoji="0" lang="pt-PT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F1028623-B142-405B-94E9-77F546AD587C}"/>
              </a:ext>
            </a:extLst>
          </p:cNvPr>
          <p:cNvCxnSpPr>
            <a:cxnSpLocks/>
          </p:cNvCxnSpPr>
          <p:nvPr/>
        </p:nvCxnSpPr>
        <p:spPr>
          <a:xfrm flipV="1">
            <a:off x="5975866" y="3798403"/>
            <a:ext cx="0" cy="615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AE7C84E8-3B6E-4C40-BB92-1B8467A2C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692" y="4344135"/>
            <a:ext cx="2297703" cy="135773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E279D6-9EB9-4701-9B45-803C33FC8B5F}"/>
              </a:ext>
            </a:extLst>
          </p:cNvPr>
          <p:cNvSpPr txBox="1"/>
          <p:nvPr/>
        </p:nvSpPr>
        <p:spPr>
          <a:xfrm>
            <a:off x="1863523" y="1578164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Probabilidade/Frequência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20BC64B-F17F-4055-A9F8-7EE0E3E4F285}"/>
              </a:ext>
            </a:extLst>
          </p:cNvPr>
          <p:cNvSpPr txBox="1"/>
          <p:nvPr/>
        </p:nvSpPr>
        <p:spPr>
          <a:xfrm>
            <a:off x="7016439" y="1606521"/>
            <a:ext cx="1083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Impacto</a:t>
            </a:r>
          </a:p>
        </p:txBody>
      </p:sp>
    </p:spTree>
    <p:extLst>
      <p:ext uri="{BB962C8B-B14F-4D97-AF65-F5344CB8AC3E}">
        <p14:creationId xmlns:p14="http://schemas.microsoft.com/office/powerpoint/2010/main" val="310619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30FA2-6178-481A-A019-132EB6CC1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2757"/>
            <a:ext cx="9144000" cy="1106489"/>
          </a:xfrm>
        </p:spPr>
        <p:txBody>
          <a:bodyPr>
            <a:normAutofit/>
          </a:bodyPr>
          <a:lstStyle/>
          <a:p>
            <a:r>
              <a:rPr lang="pt-PT" sz="2400" dirty="0"/>
              <a:t>Processo de Análise FAIR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lang="pt-PT" sz="2200" dirty="0">
                <a:solidFill>
                  <a:srgbClr val="7030A0"/>
                </a:solidFill>
                <a:latin typeface="Candara" panose="020E0502030303020204" pitchFamily="34" charset="0"/>
              </a:rPr>
              <a:t>Etapa 2: Avaliar a frequência do evento de perda (</a:t>
            </a:r>
            <a:r>
              <a:rPr lang="pt-PT" sz="2200" b="1" dirty="0">
                <a:solidFill>
                  <a:srgbClr val="7030A0"/>
                </a:solidFill>
                <a:latin typeface="Candara" panose="020E0502030303020204" pitchFamily="34" charset="0"/>
              </a:rPr>
              <a:t>LEF</a:t>
            </a:r>
            <a:r>
              <a:rPr lang="pt-PT" sz="2200" dirty="0">
                <a:solidFill>
                  <a:srgbClr val="7030A0"/>
                </a:solidFill>
                <a:latin typeface="Candara" panose="020E0502030303020204" pitchFamily="34" charset="0"/>
              </a:rPr>
              <a:t>)</a:t>
            </a:r>
            <a:endParaRPr lang="pt-PT" sz="2200" dirty="0">
              <a:solidFill>
                <a:srgbClr val="7030A0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5E6477C-2614-46AD-A763-CB314E236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1182" y="2756298"/>
            <a:ext cx="9252520" cy="4575834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lnSpc>
                <a:spcPct val="120000"/>
              </a:lnSpc>
              <a:spcBef>
                <a:spcPts val="1200"/>
              </a:spcBef>
              <a:buNone/>
            </a:pPr>
            <a:r>
              <a:rPr lang="pt-PT" sz="2400" b="1" i="0" dirty="0">
                <a:effectLst/>
                <a:latin typeface="Candara" panose="020E0502030303020204" pitchFamily="34" charset="0"/>
              </a:rPr>
              <a:t>Decomposição do Risco e Abordagem Top-</a:t>
            </a:r>
            <a:r>
              <a:rPr lang="pt-PT" sz="2400" b="1" i="0" dirty="0" err="1">
                <a:effectLst/>
                <a:latin typeface="Candara" panose="020E0502030303020204" pitchFamily="34" charset="0"/>
              </a:rPr>
              <a:t>Down</a:t>
            </a:r>
            <a:endParaRPr lang="pt-PT" sz="2400" b="1" i="0" dirty="0">
              <a:effectLst/>
              <a:latin typeface="Candara" panose="020E050203030302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pt-PT" sz="2400" i="0" dirty="0">
                <a:effectLst/>
                <a:latin typeface="Candara" panose="020E0502030303020204" pitchFamily="34" charset="0"/>
              </a:rPr>
              <a:t>No que corresponde à parte esquerda da árvore FAIR, a frequência do evento de perda (</a:t>
            </a:r>
            <a:r>
              <a:rPr lang="pt-PT" sz="2400" b="1" i="0" dirty="0">
                <a:effectLst/>
                <a:latin typeface="Candara" panose="020E0502030303020204" pitchFamily="34" charset="0"/>
              </a:rPr>
              <a:t>LEF</a:t>
            </a:r>
            <a:r>
              <a:rPr lang="pt-PT" sz="2400" i="0" dirty="0">
                <a:effectLst/>
                <a:latin typeface="Candara" panose="020E0502030303020204" pitchFamily="34" charset="0"/>
              </a:rPr>
              <a:t>) pode ser obtida diretamente ou a partir da frequência do evento de ameaça (</a:t>
            </a:r>
            <a:r>
              <a:rPr lang="pt-PT" sz="2400" b="1" i="1" dirty="0">
                <a:effectLst/>
                <a:latin typeface="Candara" panose="020E0502030303020204" pitchFamily="34" charset="0"/>
              </a:rPr>
              <a:t>TEF</a:t>
            </a:r>
            <a:r>
              <a:rPr lang="pt-PT" sz="2400" i="0" dirty="0">
                <a:effectLst/>
                <a:latin typeface="Candara" panose="020E0502030303020204" pitchFamily="34" charset="0"/>
              </a:rPr>
              <a:t>) e da vulnerabilidade (</a:t>
            </a:r>
            <a:r>
              <a:rPr lang="pt-PT" sz="2400" b="1" i="1" dirty="0" err="1">
                <a:effectLst/>
                <a:latin typeface="Candara" panose="020E0502030303020204" pitchFamily="34" charset="0"/>
              </a:rPr>
              <a:t>Vuln</a:t>
            </a:r>
            <a:r>
              <a:rPr lang="pt-PT" sz="2400" i="0" dirty="0">
                <a:effectLst/>
                <a:latin typeface="Candara" panose="020E0502030303020204" pitchFamily="34" charset="0"/>
              </a:rPr>
              <a:t>).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pt-PT" i="0" dirty="0">
                <a:effectLst/>
                <a:latin typeface="Candara" panose="020E0502030303020204" pitchFamily="34" charset="0"/>
              </a:rPr>
              <a:t>As análises podem ser realizadas em camadas superiores de abstração (ex. estimando </a:t>
            </a:r>
            <a:r>
              <a:rPr lang="pt-PT" b="1" i="0" dirty="0">
                <a:effectLst/>
                <a:latin typeface="Candara" panose="020E0502030303020204" pitchFamily="34" charset="0"/>
              </a:rPr>
              <a:t>LEF</a:t>
            </a:r>
            <a:r>
              <a:rPr lang="pt-PT" i="0" dirty="0">
                <a:effectLst/>
                <a:latin typeface="Candara" panose="020E0502030303020204" pitchFamily="34" charset="0"/>
              </a:rPr>
              <a:t> diretamente) ou níveis mais baixos (ex. obtendo </a:t>
            </a:r>
            <a:r>
              <a:rPr lang="pt-PT" b="1" i="0" dirty="0">
                <a:effectLst/>
                <a:latin typeface="Candara" panose="020E0502030303020204" pitchFamily="34" charset="0"/>
              </a:rPr>
              <a:t>TEF</a:t>
            </a:r>
            <a:r>
              <a:rPr lang="pt-PT" i="0" dirty="0">
                <a:effectLst/>
                <a:latin typeface="Candara" panose="020E0502030303020204" pitchFamily="34" charset="0"/>
              </a:rPr>
              <a:t> a partir de estimativas feitas na frequência de contacto (CF) e probabilidade de ação (</a:t>
            </a:r>
            <a:r>
              <a:rPr lang="pt-PT" i="0" dirty="0" err="1">
                <a:effectLst/>
                <a:latin typeface="Candara" panose="020E0502030303020204" pitchFamily="34" charset="0"/>
              </a:rPr>
              <a:t>PoA</a:t>
            </a:r>
            <a:r>
              <a:rPr lang="pt-PT" i="0" dirty="0">
                <a:effectLst/>
                <a:latin typeface="Candara" panose="020E0502030303020204" pitchFamily="34" charset="0"/>
              </a:rPr>
              <a:t>). 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pt-PT" sz="2400" i="0" dirty="0">
                <a:effectLst/>
                <a:latin typeface="Candara" panose="020E0502030303020204" pitchFamily="34" charset="0"/>
              </a:rPr>
              <a:t>Por sua vez a vulnerabilidade (</a:t>
            </a:r>
            <a:r>
              <a:rPr lang="pt-PT" sz="2400" b="1" i="0" dirty="0" err="1">
                <a:effectLst/>
                <a:latin typeface="Candara" panose="020E0502030303020204" pitchFamily="34" charset="0"/>
              </a:rPr>
              <a:t>Vuln</a:t>
            </a:r>
            <a:r>
              <a:rPr lang="pt-PT" sz="2400" i="0" dirty="0">
                <a:effectLst/>
                <a:latin typeface="Candara" panose="020E0502030303020204" pitchFamily="34" charset="0"/>
              </a:rPr>
              <a:t>) obtém-se a partir da Capacidade da ameaça (</a:t>
            </a:r>
            <a:r>
              <a:rPr lang="pt-PT" sz="2400" b="1" i="1" dirty="0" err="1">
                <a:effectLst/>
                <a:latin typeface="Candara" panose="020E0502030303020204" pitchFamily="34" charset="0"/>
              </a:rPr>
              <a:t>TCap</a:t>
            </a:r>
            <a:r>
              <a:rPr lang="pt-PT" sz="2400" i="0" dirty="0">
                <a:effectLst/>
                <a:latin typeface="Candara" panose="020E0502030303020204" pitchFamily="34" charset="0"/>
              </a:rPr>
              <a:t>)e da Força da resistência (</a:t>
            </a:r>
            <a:r>
              <a:rPr lang="pt-PT" sz="2400" b="1" i="1" dirty="0">
                <a:effectLst/>
                <a:latin typeface="Candara" panose="020E0502030303020204" pitchFamily="34" charset="0"/>
              </a:rPr>
              <a:t>RS</a:t>
            </a:r>
            <a:r>
              <a:rPr lang="pt-PT" sz="2400" i="0" dirty="0">
                <a:effectLst/>
                <a:latin typeface="Candara" panose="020E0502030303020204" pitchFamily="34" charset="0"/>
              </a:rPr>
              <a:t>) ou </a:t>
            </a:r>
            <a:r>
              <a:rPr lang="pt-PT" sz="2400" b="1" i="0" dirty="0">
                <a:effectLst/>
                <a:latin typeface="Candara" panose="020E0502030303020204" pitchFamily="34" charset="0"/>
              </a:rPr>
              <a:t>Dificuldade</a:t>
            </a:r>
            <a:r>
              <a:rPr lang="pt-PT" sz="2400" i="0" dirty="0">
                <a:effectLst/>
                <a:latin typeface="Candara" panose="020E0502030303020204" pitchFamily="34" charset="0"/>
              </a:rPr>
              <a:t>.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pt-PT" sz="2400" i="0" dirty="0">
                <a:effectLst/>
                <a:latin typeface="Candara" panose="020E0502030303020204" pitchFamily="34" charset="0"/>
              </a:rPr>
              <a:t>Salientar que o resultado de uma análise </a:t>
            </a:r>
            <a:r>
              <a:rPr lang="pt-PT" sz="2400" i="0" u="sng" dirty="0">
                <a:effectLst/>
                <a:latin typeface="Candara" panose="020E0502030303020204" pitchFamily="34" charset="0"/>
              </a:rPr>
              <a:t>mais profunda</a:t>
            </a:r>
            <a:r>
              <a:rPr lang="pt-PT" sz="2400" i="0" dirty="0">
                <a:effectLst/>
                <a:latin typeface="Candara" panose="020E0502030303020204" pitchFamily="34" charset="0"/>
              </a:rPr>
              <a:t> nem sempre é </a:t>
            </a:r>
            <a:r>
              <a:rPr lang="pt-PT" sz="2400" i="0" u="sng" dirty="0">
                <a:effectLst/>
                <a:latin typeface="Candara" panose="020E0502030303020204" pitchFamily="34" charset="0"/>
              </a:rPr>
              <a:t>uma melhoria significativa</a:t>
            </a:r>
            <a:r>
              <a:rPr lang="pt-PT" sz="2400" i="0" dirty="0">
                <a:effectLst/>
                <a:latin typeface="Candara" panose="020E0502030303020204" pitchFamily="34" charset="0"/>
              </a:rPr>
              <a:t>, em relação às análises realizadas em níveis mais </a:t>
            </a:r>
            <a:r>
              <a:rPr lang="pt-PT" sz="2400" i="0" u="sng" dirty="0">
                <a:effectLst/>
                <a:latin typeface="Candara" panose="020E0502030303020204" pitchFamily="34" charset="0"/>
              </a:rPr>
              <a:t>elevados de abstração.</a:t>
            </a:r>
            <a:endParaRPr lang="pt-PT" sz="2400" dirty="0">
              <a:latin typeface="Candara" panose="020E0502030303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99AEB6-67FF-4844-91B1-C337C85A7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692697"/>
            <a:ext cx="6228184" cy="187220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1E85813-AA1D-41B9-8D3C-B74CE858F037}"/>
              </a:ext>
            </a:extLst>
          </p:cNvPr>
          <p:cNvSpPr txBox="1"/>
          <p:nvPr/>
        </p:nvSpPr>
        <p:spPr>
          <a:xfrm>
            <a:off x="3707904" y="106930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LEF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0A15C80-6AE4-4027-88D7-BD56F5C6E799}"/>
              </a:ext>
            </a:extLst>
          </p:cNvPr>
          <p:cNvSpPr txBox="1"/>
          <p:nvPr/>
        </p:nvSpPr>
        <p:spPr>
          <a:xfrm>
            <a:off x="7884368" y="1075002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LM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FBC9517-9550-4BED-9327-433E7CE2DDF3}"/>
              </a:ext>
            </a:extLst>
          </p:cNvPr>
          <p:cNvSpPr txBox="1"/>
          <p:nvPr/>
        </p:nvSpPr>
        <p:spPr>
          <a:xfrm>
            <a:off x="2911613" y="149933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TEF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687BB5C-7756-4D18-92C6-73D4FE74CF44}"/>
              </a:ext>
            </a:extLst>
          </p:cNvPr>
          <p:cNvSpPr txBox="1"/>
          <p:nvPr/>
        </p:nvSpPr>
        <p:spPr>
          <a:xfrm>
            <a:off x="5602375" y="1466194"/>
            <a:ext cx="62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Vuln</a:t>
            </a:r>
            <a:endParaRPr kumimoji="0" lang="pt-PT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482F678-C38B-4342-8C5E-F983B06A9144}"/>
              </a:ext>
            </a:extLst>
          </p:cNvPr>
          <p:cNvSpPr txBox="1"/>
          <p:nvPr/>
        </p:nvSpPr>
        <p:spPr>
          <a:xfrm>
            <a:off x="3904023" y="754455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Probabilidade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D342AF2-2654-46E0-9204-73B3C763363A}"/>
              </a:ext>
            </a:extLst>
          </p:cNvPr>
          <p:cNvSpPr txBox="1"/>
          <p:nvPr/>
        </p:nvSpPr>
        <p:spPr>
          <a:xfrm>
            <a:off x="7092280" y="726810"/>
            <a:ext cx="906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Impacto</a:t>
            </a:r>
          </a:p>
        </p:txBody>
      </p:sp>
    </p:spTree>
    <p:extLst>
      <p:ext uri="{BB962C8B-B14F-4D97-AF65-F5344CB8AC3E}">
        <p14:creationId xmlns:p14="http://schemas.microsoft.com/office/powerpoint/2010/main" val="38597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CD1AA6A-9D82-4E76-A9A9-5F7031793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75" y="331906"/>
            <a:ext cx="2524125" cy="10572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405E822-3752-41B4-B4E6-84F6BD89B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800" dirty="0"/>
              <a:t>Processo de Análise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lang="pt-PT" sz="2400" dirty="0">
                <a:solidFill>
                  <a:srgbClr val="7030A0"/>
                </a:solidFill>
                <a:latin typeface="Candara" panose="020E0502030303020204" pitchFamily="34" charset="0"/>
              </a:rPr>
              <a:t>Etapa 2: Avaliar a frequência do evento de perda (</a:t>
            </a:r>
            <a:r>
              <a:rPr lang="pt-PT" sz="2400" b="1" dirty="0">
                <a:solidFill>
                  <a:srgbClr val="7030A0"/>
                </a:solidFill>
                <a:latin typeface="Candara" panose="020E0502030303020204" pitchFamily="34" charset="0"/>
              </a:rPr>
              <a:t>LEF</a:t>
            </a:r>
            <a:r>
              <a:rPr lang="pt-PT" sz="2400" dirty="0">
                <a:solidFill>
                  <a:srgbClr val="7030A0"/>
                </a:solidFill>
                <a:latin typeface="Candara" panose="020E0502030303020204" pitchFamily="34" charset="0"/>
              </a:rPr>
              <a:t>)</a:t>
            </a:r>
            <a:endParaRPr lang="pt-PT" sz="280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E818788-61FA-4D01-BD52-6FD491E71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53618"/>
            <a:ext cx="9252520" cy="53757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sz="2000" b="1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Frequência de eventos de perda </a:t>
            </a:r>
            <a:r>
              <a:rPr lang="pt-PT" sz="2000" b="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(</a:t>
            </a:r>
            <a:r>
              <a:rPr lang="pt-PT" sz="2000" b="1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LEF</a:t>
            </a:r>
            <a:r>
              <a:rPr lang="pt-PT" sz="2000" b="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)</a:t>
            </a:r>
          </a:p>
          <a:p>
            <a:pPr marL="0" indent="0">
              <a:buNone/>
            </a:pPr>
            <a:r>
              <a:rPr lang="pt-PT" sz="2000" b="0" i="1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A frequência provável, dentro de um determinado período de tempo, que a </a:t>
            </a:r>
            <a:r>
              <a:rPr lang="pt-PT" sz="2000" b="1" i="1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perda se materializará</a:t>
            </a:r>
            <a:r>
              <a:rPr lang="pt-PT" sz="2000" b="0" i="1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a partir da ação de um </a:t>
            </a:r>
            <a:r>
              <a:rPr lang="pt-PT" sz="2000" b="1" i="1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agente de ameaça</a:t>
            </a:r>
            <a:r>
              <a:rPr lang="pt-PT" sz="2000" b="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.</a:t>
            </a:r>
          </a:p>
          <a:p>
            <a:endParaRPr lang="pt-PT" sz="1800" b="0" i="0" dirty="0">
              <a:effectLst/>
              <a:latin typeface="Candara" panose="020E0502030303020204" pitchFamily="34" charset="0"/>
            </a:endParaRPr>
          </a:p>
          <a:p>
            <a:r>
              <a:rPr lang="pt-PT" sz="2000" b="0" i="0" dirty="0">
                <a:effectLst/>
                <a:latin typeface="Candara" panose="020E0502030303020204" pitchFamily="34" charset="0"/>
              </a:rPr>
              <a:t>Uma medida de quantas vezes a perda pode acontecer.</a:t>
            </a:r>
          </a:p>
          <a:p>
            <a:r>
              <a:rPr lang="pt-PT" sz="2000" b="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Deve haver uma referência de período de tempo. Dado o enquadramento, se não houver período de tempo, i. é., sem tempo, quase </a:t>
            </a:r>
            <a:r>
              <a:rPr lang="pt-PT" sz="2000" b="1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todos os eventos são possíveis</a:t>
            </a:r>
            <a:r>
              <a:rPr lang="pt-PT" sz="2000" b="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. </a:t>
            </a:r>
            <a:endParaRPr lang="pt-PT" sz="2000" b="0" i="0" dirty="0">
              <a:solidFill>
                <a:srgbClr val="FF0000"/>
              </a:solidFill>
              <a:effectLst/>
              <a:latin typeface="Candara" panose="020E0502030303020204" pitchFamily="34" charset="0"/>
            </a:endParaRPr>
          </a:p>
          <a:p>
            <a:r>
              <a:rPr lang="pt-PT" sz="2000" b="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Normalmente expressa como uma distribuição, usando valores anualizados.</a:t>
            </a:r>
          </a:p>
          <a:p>
            <a:pPr lvl="1"/>
            <a:r>
              <a:rPr lang="pt-PT" sz="1800" b="0" i="0" dirty="0">
                <a:effectLst/>
                <a:latin typeface="Candara" panose="020E0502030303020204" pitchFamily="34" charset="0"/>
              </a:rPr>
              <a:t>Ex: Entre 5 a 25 vezes por ano, com a frequência mais provável de 10 vezes por ano. </a:t>
            </a:r>
          </a:p>
          <a:p>
            <a:pPr lvl="1"/>
            <a:endParaRPr lang="en-US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lvl="1"/>
            <a:endParaRPr 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/>
            <a:endParaRPr lang="en-US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pt-PT" sz="2000" b="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Expressa-se como uma </a:t>
            </a:r>
            <a:r>
              <a:rPr lang="pt-PT" sz="2000" b="1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probabilidade</a:t>
            </a:r>
            <a:r>
              <a:rPr lang="pt-PT" sz="2000" b="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, se acontecer apenas uma vez.</a:t>
            </a:r>
            <a:br>
              <a:rPr lang="en-US" sz="2000" dirty="0">
                <a:latin typeface="Candara" panose="020E0502030303020204" pitchFamily="34" charset="0"/>
              </a:rPr>
            </a:br>
            <a:endParaRPr lang="pt-PT" sz="2000" b="0" i="0" dirty="0">
              <a:effectLst/>
              <a:latin typeface="Candara" panose="020E0502030303020204" pitchFamily="34" charset="0"/>
            </a:endParaRPr>
          </a:p>
        </p:txBody>
      </p:sp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1CF6732B-1030-453D-B522-017A855C2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578779"/>
              </p:ext>
            </p:extLst>
          </p:nvPr>
        </p:nvGraphicFramePr>
        <p:xfrm>
          <a:off x="1524000" y="5238538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8260056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2166181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0708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Candara" panose="020E0502030303020204" pitchFamily="34" charset="0"/>
                        </a:rPr>
                        <a:t>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Candara" panose="020E0502030303020204" pitchFamily="34" charset="0"/>
                        </a:rPr>
                        <a:t>Mais Provável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Candara" panose="020E0502030303020204" pitchFamily="34" charset="0"/>
                        </a:rPr>
                        <a:t>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694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Candara" panose="020E0502030303020204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Candara" panose="020E0502030303020204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Candara" panose="020E0502030303020204" pitchFamily="34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620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82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05D33C-F649-4805-8E04-B268E0069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736"/>
            <a:ext cx="9144000" cy="1106489"/>
          </a:xfrm>
        </p:spPr>
        <p:txBody>
          <a:bodyPr>
            <a:normAutofit/>
          </a:bodyPr>
          <a:lstStyle/>
          <a:p>
            <a:r>
              <a:rPr lang="pt-PT" sz="2800" dirty="0"/>
              <a:t>Processo de Análise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lang="pt-PT" sz="2400" dirty="0">
                <a:solidFill>
                  <a:srgbClr val="7030A0"/>
                </a:solidFill>
                <a:latin typeface="Candara" panose="020E0502030303020204" pitchFamily="34" charset="0"/>
              </a:rPr>
              <a:t>Etapa 2: Avaliar a frequência do evento de perda (</a:t>
            </a:r>
            <a:r>
              <a:rPr lang="pt-PT" sz="2400" b="1" dirty="0">
                <a:solidFill>
                  <a:srgbClr val="7030A0"/>
                </a:solidFill>
                <a:latin typeface="Candara" panose="020E0502030303020204" pitchFamily="34" charset="0"/>
              </a:rPr>
              <a:t>LEF</a:t>
            </a:r>
            <a:r>
              <a:rPr lang="pt-PT" sz="2400" dirty="0">
                <a:solidFill>
                  <a:srgbClr val="7030A0"/>
                </a:solidFill>
                <a:latin typeface="Candara" panose="020E0502030303020204" pitchFamily="34" charset="0"/>
              </a:rPr>
              <a:t>)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F8C7BBF-61DC-484D-B17C-AEA463344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26268" y="908720"/>
            <a:ext cx="9396536" cy="6048672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lnSpc>
                <a:spcPct val="120000"/>
              </a:lnSpc>
              <a:spcBef>
                <a:spcPts val="1200"/>
              </a:spcBef>
              <a:buNone/>
            </a:pPr>
            <a:r>
              <a:rPr lang="pt-PT" sz="2200" b="1" i="0" dirty="0">
                <a:effectLst/>
                <a:latin typeface="Candara" panose="020E0502030303020204" pitchFamily="34" charset="0"/>
              </a:rPr>
              <a:t>Abordagem Top-</a:t>
            </a:r>
            <a:r>
              <a:rPr lang="pt-PT" sz="2200" b="1" i="0" dirty="0" err="1">
                <a:effectLst/>
                <a:latin typeface="Candara" panose="020E0502030303020204" pitchFamily="34" charset="0"/>
              </a:rPr>
              <a:t>Down</a:t>
            </a:r>
            <a:endParaRPr lang="pt-PT" sz="2200" b="1" i="0" dirty="0">
              <a:effectLst/>
              <a:latin typeface="Candara" panose="020E0502030303020204" pitchFamily="34" charset="0"/>
            </a:endParaRPr>
          </a:p>
          <a:p>
            <a:pPr marL="273050" indent="-273050">
              <a:lnSpc>
                <a:spcPct val="120000"/>
              </a:lnSpc>
              <a:spcBef>
                <a:spcPts val="1200"/>
              </a:spcBef>
            </a:pPr>
            <a:r>
              <a:rPr lang="pt-PT" sz="2200" i="0" dirty="0">
                <a:effectLst/>
                <a:latin typeface="Candara" panose="020E0502030303020204" pitchFamily="34" charset="0"/>
              </a:rPr>
              <a:t>Para alavancar a abordagem Top-</a:t>
            </a:r>
            <a:r>
              <a:rPr lang="pt-PT" sz="2200" i="0" dirty="0" err="1">
                <a:effectLst/>
                <a:latin typeface="Candara" panose="020E0502030303020204" pitchFamily="34" charset="0"/>
              </a:rPr>
              <a:t>Down</a:t>
            </a:r>
            <a:r>
              <a:rPr lang="pt-PT" sz="2200" i="0" dirty="0">
                <a:effectLst/>
                <a:latin typeface="Candara" panose="020E0502030303020204" pitchFamily="34" charset="0"/>
              </a:rPr>
              <a:t>, deve-se primeiro considerar se é possível fazer estimativas defensáveis ​​ao nível da própria </a:t>
            </a:r>
            <a:r>
              <a:rPr lang="pt-PT" sz="2200" b="1" i="0" dirty="0">
                <a:effectLst/>
                <a:latin typeface="Candara" panose="020E0502030303020204" pitchFamily="34" charset="0"/>
              </a:rPr>
              <a:t>LEF</a:t>
            </a:r>
            <a:r>
              <a:rPr lang="pt-PT" sz="2200" i="0" dirty="0">
                <a:effectLst/>
                <a:latin typeface="Candara" panose="020E0502030303020204" pitchFamily="34" charset="0"/>
              </a:rPr>
              <a:t>. Uma questão que se pode fazer: “</a:t>
            </a:r>
            <a:r>
              <a:rPr lang="pt-PT" sz="2200" b="1" i="0" dirty="0">
                <a:effectLst/>
                <a:latin typeface="Candara" panose="020E0502030303020204" pitchFamily="34" charset="0"/>
              </a:rPr>
              <a:t>Esse evento aconteceu nos últimos anos. </a:t>
            </a:r>
            <a:r>
              <a:rPr lang="pt-PT" sz="2200" i="0" dirty="0">
                <a:effectLst/>
                <a:latin typeface="Candara" panose="020E0502030303020204" pitchFamily="34" charset="0"/>
              </a:rPr>
              <a:t>Se sim, </a:t>
            </a:r>
            <a:r>
              <a:rPr lang="pt-PT" sz="2200" b="1" i="0" dirty="0">
                <a:effectLst/>
                <a:latin typeface="Candara" panose="020E0502030303020204" pitchFamily="34" charset="0"/>
              </a:rPr>
              <a:t>quantas vezes</a:t>
            </a:r>
            <a:r>
              <a:rPr lang="pt-PT" sz="2200" i="0" dirty="0">
                <a:effectLst/>
                <a:latin typeface="Candara" panose="020E0502030303020204" pitchFamily="34" charset="0"/>
              </a:rPr>
              <a:t>? </a:t>
            </a:r>
          </a:p>
          <a:p>
            <a:pPr marL="273050" indent="-273050">
              <a:lnSpc>
                <a:spcPct val="120000"/>
              </a:lnSpc>
              <a:spcBef>
                <a:spcPts val="1200"/>
              </a:spcBef>
            </a:pPr>
            <a:r>
              <a:rPr lang="pt-PT" sz="2200" i="0" dirty="0">
                <a:effectLst/>
                <a:latin typeface="Candara" panose="020E0502030303020204" pitchFamily="34" charset="0"/>
              </a:rPr>
              <a:t>Se o evento de perda que se está a medir ocorreu no passado recente, pode-se colocar essa estimativa diretamente no </a:t>
            </a:r>
            <a:r>
              <a:rPr lang="pt-PT" sz="2200" b="1" i="0" dirty="0">
                <a:effectLst/>
                <a:latin typeface="Candara" panose="020E0502030303020204" pitchFamily="34" charset="0"/>
              </a:rPr>
              <a:t>LEF</a:t>
            </a:r>
            <a:r>
              <a:rPr lang="pt-PT" sz="2200" i="0" dirty="0">
                <a:effectLst/>
                <a:latin typeface="Candara" panose="020E0502030303020204" pitchFamily="34" charset="0"/>
              </a:rPr>
              <a:t>. </a:t>
            </a:r>
          </a:p>
          <a:p>
            <a:pPr marL="534988" lvl="1" indent="-261938">
              <a:lnSpc>
                <a:spcPct val="120000"/>
              </a:lnSpc>
              <a:spcBef>
                <a:spcPts val="1200"/>
              </a:spcBef>
            </a:pPr>
            <a:r>
              <a:rPr lang="pt-PT" sz="2200" i="0" dirty="0">
                <a:effectLst/>
                <a:latin typeface="Candara" panose="020E0502030303020204" pitchFamily="34" charset="0"/>
              </a:rPr>
              <a:t>…Ex, se fosse o caso de estimar a frequência com que as tempestades interrompem a energia do nosso prédio, provavelmente há informação histórica muito objetiva dos últimos cinco a dez anos, mostrando a frequência de tais eventos. Aproveitando esses dados, podem-se fazer estimativas </a:t>
            </a:r>
            <a:r>
              <a:rPr lang="pt-PT" sz="2200" b="1" i="0" dirty="0">
                <a:effectLst/>
                <a:latin typeface="Candara" panose="020E0502030303020204" pitchFamily="34" charset="0"/>
              </a:rPr>
              <a:t>LEF </a:t>
            </a:r>
            <a:r>
              <a:rPr lang="pt-PT" sz="2200" i="0" dirty="0">
                <a:effectLst/>
                <a:latin typeface="Candara" panose="020E0502030303020204" pitchFamily="34" charset="0"/>
              </a:rPr>
              <a:t>diretamente.</a:t>
            </a:r>
          </a:p>
          <a:p>
            <a:pPr marL="273050" indent="-273050">
              <a:lnSpc>
                <a:spcPct val="120000"/>
              </a:lnSpc>
              <a:spcBef>
                <a:spcPts val="1200"/>
              </a:spcBef>
            </a:pPr>
            <a:r>
              <a:rPr lang="pt-PT" sz="2200" i="0" dirty="0">
                <a:effectLst/>
                <a:latin typeface="Candara" panose="020E0502030303020204" pitchFamily="34" charset="0"/>
              </a:rPr>
              <a:t>Porém, não tendo dados sobre eventos de perda anteriores, ou se os fatores (como controlos) mudaram, deve-se descer um nível e tentar trabalhar na </a:t>
            </a:r>
            <a:r>
              <a:rPr lang="pt-PT" sz="2200" i="1" dirty="0">
                <a:effectLst/>
                <a:latin typeface="Candara" panose="020E0502030303020204" pitchFamily="34" charset="0"/>
              </a:rPr>
              <a:t>Frequência de Eventos de Ameaça</a:t>
            </a:r>
            <a:r>
              <a:rPr lang="pt-PT" sz="2200" i="0" dirty="0">
                <a:effectLst/>
                <a:latin typeface="Candara" panose="020E0502030303020204" pitchFamily="34" charset="0"/>
              </a:rPr>
              <a:t> (</a:t>
            </a:r>
            <a:r>
              <a:rPr lang="pt-PT" sz="2200" b="1" i="0" dirty="0">
                <a:effectLst/>
                <a:latin typeface="Candara" panose="020E0502030303020204" pitchFamily="34" charset="0"/>
              </a:rPr>
              <a:t>TEF</a:t>
            </a:r>
            <a:r>
              <a:rPr lang="pt-PT" sz="2200" i="0" dirty="0">
                <a:effectLst/>
                <a:latin typeface="Candara" panose="020E0502030303020204" pitchFamily="34" charset="0"/>
              </a:rPr>
              <a:t>) e </a:t>
            </a:r>
            <a:r>
              <a:rPr lang="pt-PT" sz="2200" i="1" dirty="0">
                <a:effectLst/>
                <a:latin typeface="Candara" panose="020E0502030303020204" pitchFamily="34" charset="0"/>
              </a:rPr>
              <a:t>Vulnerabilidade </a:t>
            </a:r>
            <a:r>
              <a:rPr lang="pt-PT" sz="2200" i="0" dirty="0">
                <a:effectLst/>
                <a:latin typeface="Candara" panose="020E0502030303020204" pitchFamily="34" charset="0"/>
              </a:rPr>
              <a:t>(</a:t>
            </a:r>
            <a:r>
              <a:rPr lang="pt-PT" sz="2200" b="1" i="0" dirty="0" err="1">
                <a:effectLst/>
                <a:latin typeface="Candara" panose="020E0502030303020204" pitchFamily="34" charset="0"/>
              </a:rPr>
              <a:t>Vuln</a:t>
            </a:r>
            <a:r>
              <a:rPr lang="pt-PT" sz="2200" i="0" dirty="0">
                <a:effectLst/>
                <a:latin typeface="Candara" panose="020E0502030303020204" pitchFamily="34" charset="0"/>
              </a:rPr>
              <a:t>).</a:t>
            </a:r>
          </a:p>
          <a:p>
            <a:pPr marL="534988" lvl="1" indent="-261938">
              <a:lnSpc>
                <a:spcPct val="120000"/>
              </a:lnSpc>
              <a:spcBef>
                <a:spcPts val="1200"/>
              </a:spcBef>
            </a:pPr>
            <a:r>
              <a:rPr lang="pt-PT" sz="2200" i="0" dirty="0">
                <a:effectLst/>
                <a:latin typeface="Candara" panose="020E0502030303020204" pitchFamily="34" charset="0"/>
              </a:rPr>
              <a:t>Ex: se se estiver a avaliar várias opções de controlo diferentes e procurar identificar qual a opção mais eficaz na redução de risco, para obter a </a:t>
            </a:r>
            <a:r>
              <a:rPr lang="pt-PT" sz="2200" b="1" i="0" dirty="0" err="1">
                <a:effectLst/>
                <a:latin typeface="Candara" panose="020E0502030303020204" pitchFamily="34" charset="0"/>
              </a:rPr>
              <a:t>Vuln</a:t>
            </a:r>
            <a:r>
              <a:rPr lang="pt-PT" sz="2200" i="0" dirty="0">
                <a:effectLst/>
                <a:latin typeface="Candara" panose="020E0502030303020204" pitchFamily="34" charset="0"/>
              </a:rPr>
              <a:t> será melhor também baixar de nível e analisar a </a:t>
            </a:r>
            <a:r>
              <a:rPr lang="pt-PT" sz="2200" i="1" dirty="0">
                <a:effectLst/>
                <a:latin typeface="Candara" panose="020E0502030303020204" pitchFamily="34" charset="0"/>
              </a:rPr>
              <a:t>Força de Resistência </a:t>
            </a:r>
            <a:r>
              <a:rPr lang="pt-PT" sz="2200" i="0" dirty="0">
                <a:effectLst/>
                <a:latin typeface="Candara" panose="020E0502030303020204" pitchFamily="34" charset="0"/>
              </a:rPr>
              <a:t>(</a:t>
            </a:r>
            <a:r>
              <a:rPr lang="pt-PT" sz="2200" b="1" i="0" dirty="0">
                <a:effectLst/>
                <a:latin typeface="Candara" panose="020E0502030303020204" pitchFamily="34" charset="0"/>
              </a:rPr>
              <a:t>RS</a:t>
            </a:r>
            <a:r>
              <a:rPr lang="pt-PT" sz="2200" i="0" dirty="0">
                <a:effectLst/>
                <a:latin typeface="Candara" panose="020E0502030303020204" pitchFamily="34" charset="0"/>
              </a:rPr>
              <a:t>) e </a:t>
            </a:r>
            <a:r>
              <a:rPr lang="pt-PT" sz="2200" i="1" dirty="0">
                <a:effectLst/>
                <a:latin typeface="Candara" panose="020E0502030303020204" pitchFamily="34" charset="0"/>
              </a:rPr>
              <a:t>Capacidade de Ameaça </a:t>
            </a:r>
            <a:r>
              <a:rPr lang="pt-PT" sz="2200" i="0" dirty="0">
                <a:effectLst/>
                <a:latin typeface="Candara" panose="020E0502030303020204" pitchFamily="34" charset="0"/>
              </a:rPr>
              <a:t>(</a:t>
            </a:r>
            <a:r>
              <a:rPr lang="pt-PT" sz="2200" b="1" i="0" dirty="0" err="1">
                <a:effectLst/>
                <a:latin typeface="Candara" panose="020E0502030303020204" pitchFamily="34" charset="0"/>
              </a:rPr>
              <a:t>TCap</a:t>
            </a:r>
            <a:r>
              <a:rPr lang="pt-PT" sz="2200" i="0" dirty="0">
                <a:effectLst/>
                <a:latin typeface="Candara" panose="020E0502030303020204" pitchFamily="34" charset="0"/>
              </a:rPr>
              <a:t>).</a:t>
            </a:r>
          </a:p>
          <a:p>
            <a:pPr marL="534988" lvl="1" indent="-261938">
              <a:lnSpc>
                <a:spcPct val="120000"/>
              </a:lnSpc>
              <a:spcBef>
                <a:spcPts val="1200"/>
              </a:spcBef>
            </a:pPr>
            <a:r>
              <a:rPr lang="pt-PT" sz="2200" dirty="0">
                <a:latin typeface="Candara" panose="020E0502030303020204" pitchFamily="34" charset="0"/>
              </a:rPr>
              <a:t>O mesmo se fará para a </a:t>
            </a:r>
            <a:r>
              <a:rPr lang="pt-PT" sz="2200" b="1" dirty="0">
                <a:latin typeface="Candara" panose="020E0502030303020204" pitchFamily="34" charset="0"/>
              </a:rPr>
              <a:t>TEF …</a:t>
            </a:r>
            <a:endParaRPr lang="pt-PT" sz="22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7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A5A2E6B-C516-4BD9-B034-79D00B577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33" y="1900664"/>
            <a:ext cx="8964488" cy="4957336"/>
          </a:xfrm>
        </p:spPr>
        <p:txBody>
          <a:bodyPr>
            <a:normAutofit/>
          </a:bodyPr>
          <a:lstStyle/>
          <a:p>
            <a:endParaRPr lang="en-US" sz="1800" b="1" i="0" dirty="0">
              <a:solidFill>
                <a:srgbClr val="000000"/>
              </a:solidFill>
              <a:effectLst/>
              <a:latin typeface="Calibri-Light"/>
            </a:endParaRPr>
          </a:p>
          <a:p>
            <a:pPr marL="0" indent="0" algn="ctr">
              <a:buNone/>
            </a:pPr>
            <a:r>
              <a:rPr lang="pt-PT" dirty="0">
                <a:solidFill>
                  <a:srgbClr val="000000"/>
                </a:solidFill>
                <a:latin typeface="Candara" panose="020E0502030303020204" pitchFamily="34" charset="0"/>
              </a:rPr>
              <a:t>Frequência de eventos de ameaça (</a:t>
            </a:r>
            <a:r>
              <a:rPr lang="pt-PT" b="1" dirty="0">
                <a:solidFill>
                  <a:srgbClr val="000000"/>
                </a:solidFill>
                <a:latin typeface="Candara" panose="020E0502030303020204" pitchFamily="34" charset="0"/>
              </a:rPr>
              <a:t>TEF</a:t>
            </a:r>
            <a:r>
              <a:rPr lang="pt-PT" dirty="0">
                <a:solidFill>
                  <a:srgbClr val="000000"/>
                </a:solidFill>
                <a:latin typeface="Candara" panose="020E0502030303020204" pitchFamily="34" charset="0"/>
              </a:rPr>
              <a:t>):</a:t>
            </a:r>
          </a:p>
          <a:p>
            <a:pPr marL="0" indent="0">
              <a:buNone/>
            </a:pPr>
            <a:r>
              <a:rPr lang="pt-PT" sz="1800" i="1" dirty="0">
                <a:solidFill>
                  <a:srgbClr val="000000"/>
                </a:solidFill>
                <a:latin typeface="Candara" panose="020E0502030303020204" pitchFamily="34" charset="0"/>
              </a:rPr>
              <a:t>A frequência provável, dentro de um determinado período de tempo, que os </a:t>
            </a:r>
            <a:r>
              <a:rPr lang="pt-PT" sz="1800" b="1" i="1" dirty="0">
                <a:solidFill>
                  <a:srgbClr val="000000"/>
                </a:solidFill>
                <a:latin typeface="Candara" panose="020E0502030303020204" pitchFamily="34" charset="0"/>
              </a:rPr>
              <a:t>agentes de ameaça </a:t>
            </a:r>
            <a:r>
              <a:rPr lang="pt-PT" sz="1800" i="1" dirty="0">
                <a:solidFill>
                  <a:srgbClr val="000000"/>
                </a:solidFill>
                <a:latin typeface="Candara" panose="020E0502030303020204" pitchFamily="34" charset="0"/>
              </a:rPr>
              <a:t>atuarão de maneira que </a:t>
            </a:r>
            <a:r>
              <a:rPr lang="pt-PT" sz="1800" b="1" i="1" dirty="0">
                <a:solidFill>
                  <a:srgbClr val="000000"/>
                </a:solidFill>
                <a:latin typeface="Candara" panose="020E0502030303020204" pitchFamily="34" charset="0"/>
              </a:rPr>
              <a:t>possa resultar </a:t>
            </a:r>
            <a:r>
              <a:rPr lang="pt-PT" sz="1800" i="1" dirty="0">
                <a:solidFill>
                  <a:srgbClr val="000000"/>
                </a:solidFill>
                <a:latin typeface="Candara" panose="020E0502030303020204" pitchFamily="34" charset="0"/>
              </a:rPr>
              <a:t>em perdas.</a:t>
            </a:r>
          </a:p>
          <a:p>
            <a:pPr marL="0" indent="0" algn="ctr">
              <a:buNone/>
            </a:pPr>
            <a:r>
              <a:rPr lang="pt-PT" dirty="0">
                <a:solidFill>
                  <a:srgbClr val="000000"/>
                </a:solidFill>
                <a:latin typeface="Candara" panose="020E0502030303020204" pitchFamily="34" charset="0"/>
              </a:rPr>
              <a:t>Comparação com ….Frequência de eventos de perda (</a:t>
            </a:r>
            <a:r>
              <a:rPr lang="pt-PT" b="1" dirty="0">
                <a:solidFill>
                  <a:srgbClr val="000000"/>
                </a:solidFill>
                <a:latin typeface="Candara" panose="020E0502030303020204" pitchFamily="34" charset="0"/>
              </a:rPr>
              <a:t>LEF</a:t>
            </a:r>
            <a:r>
              <a:rPr lang="pt-PT" dirty="0">
                <a:solidFill>
                  <a:srgbClr val="000000"/>
                </a:solidFill>
                <a:latin typeface="Candara" panose="020E0502030303020204" pitchFamily="34" charset="0"/>
              </a:rPr>
              <a:t>): </a:t>
            </a:r>
          </a:p>
          <a:p>
            <a:pPr marL="0" indent="0">
              <a:buNone/>
            </a:pPr>
            <a:r>
              <a:rPr lang="pt-PT" sz="1800" i="1" dirty="0">
                <a:solidFill>
                  <a:srgbClr val="000000"/>
                </a:solidFill>
                <a:latin typeface="Candara" panose="020E0502030303020204" pitchFamily="34" charset="0"/>
              </a:rPr>
              <a:t>A frequência provável, dentro de um determinado período de tempo, que a perda </a:t>
            </a:r>
            <a:r>
              <a:rPr lang="pt-PT" sz="1800" b="1" i="1" dirty="0">
                <a:solidFill>
                  <a:srgbClr val="000000"/>
                </a:solidFill>
                <a:latin typeface="Candara" panose="020E0502030303020204" pitchFamily="34" charset="0"/>
              </a:rPr>
              <a:t>se materializará </a:t>
            </a:r>
            <a:r>
              <a:rPr lang="pt-PT" sz="1800" i="1" dirty="0">
                <a:solidFill>
                  <a:srgbClr val="000000"/>
                </a:solidFill>
                <a:latin typeface="Candara" panose="020E0502030303020204" pitchFamily="34" charset="0"/>
              </a:rPr>
              <a:t>a partir da ação de um </a:t>
            </a:r>
            <a:r>
              <a:rPr lang="pt-PT" sz="1800" b="1" i="1" dirty="0">
                <a:solidFill>
                  <a:srgbClr val="000000"/>
                </a:solidFill>
                <a:latin typeface="Candara" panose="020E0502030303020204" pitchFamily="34" charset="0"/>
              </a:rPr>
              <a:t>agente de ameaça</a:t>
            </a:r>
            <a:r>
              <a:rPr lang="pt-PT" sz="1800" i="1" dirty="0">
                <a:solidFill>
                  <a:srgbClr val="000000"/>
                </a:solidFill>
                <a:latin typeface="Candara" panose="020E0502030303020204" pitchFamily="34" charset="0"/>
              </a:rPr>
              <a:t>.</a:t>
            </a:r>
          </a:p>
          <a:p>
            <a:pPr marL="0" indent="0">
              <a:buNone/>
            </a:pPr>
            <a:r>
              <a:rPr lang="pt-PT" sz="1800" i="1" dirty="0" err="1">
                <a:solidFill>
                  <a:srgbClr val="000000"/>
                </a:solidFill>
                <a:latin typeface="Candara" panose="020E0502030303020204" pitchFamily="34" charset="0"/>
              </a:rPr>
              <a:t>Obs</a:t>
            </a:r>
            <a:r>
              <a:rPr lang="pt-PT" sz="1800" dirty="0">
                <a:solidFill>
                  <a:srgbClr val="000000"/>
                </a:solidFill>
                <a:latin typeface="Candara" panose="020E0502030303020204" pitchFamily="34" charset="0"/>
              </a:rPr>
              <a:t>: A perda pode ou não resultar da TEF.</a:t>
            </a:r>
          </a:p>
          <a:p>
            <a:endParaRPr lang="en-US" sz="1800" b="1" i="0" dirty="0">
              <a:solidFill>
                <a:srgbClr val="000000"/>
              </a:solidFill>
              <a:effectLst/>
              <a:latin typeface="Calibri-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D4A5649-3586-4432-ACAD-F988A7B69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758" y="623771"/>
            <a:ext cx="3419872" cy="156624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77A1907-EB16-4A98-B421-309E779F1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0905"/>
            <a:ext cx="9144000" cy="1106489"/>
          </a:xfrm>
        </p:spPr>
        <p:txBody>
          <a:bodyPr>
            <a:normAutofit/>
          </a:bodyPr>
          <a:lstStyle/>
          <a:p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Etapa 2: Avaliar a frequência do evento de perda (</a:t>
            </a:r>
            <a:r>
              <a:rPr kumimoji="0" lang="pt-PT" sz="2400" b="1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LEF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)</a:t>
            </a:r>
            <a:b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lang="pt-PT" sz="2200" dirty="0">
                <a:solidFill>
                  <a:srgbClr val="000000"/>
                </a:solidFill>
                <a:latin typeface="Candara" panose="020E0502030303020204" pitchFamily="34" charset="0"/>
              </a:rPr>
              <a:t>Frequência de eventos de ameaça (</a:t>
            </a:r>
            <a:r>
              <a:rPr lang="pt-PT" sz="2200" b="1" dirty="0">
                <a:solidFill>
                  <a:srgbClr val="000000"/>
                </a:solidFill>
                <a:latin typeface="Candara" panose="020E0502030303020204" pitchFamily="34" charset="0"/>
              </a:rPr>
              <a:t>TEF</a:t>
            </a:r>
            <a:r>
              <a:rPr lang="pt-PT" sz="2200" dirty="0">
                <a:solidFill>
                  <a:srgbClr val="000000"/>
                </a:solidFill>
                <a:latin typeface="Candara" panose="020E0502030303020204" pitchFamily="34" charset="0"/>
              </a:rPr>
              <a:t>)</a:t>
            </a:r>
            <a:endParaRPr lang="pt-PT" sz="2200" dirty="0"/>
          </a:p>
        </p:txBody>
      </p:sp>
      <p:graphicFrame>
        <p:nvGraphicFramePr>
          <p:cNvPr id="4" name="Tabela 6">
            <a:extLst>
              <a:ext uri="{FF2B5EF4-FFF2-40B4-BE49-F238E27FC236}">
                <a16:creationId xmlns:a16="http://schemas.microsoft.com/office/drawing/2014/main" id="{EC7D61D5-C1BA-4366-8706-2D5F734D5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969998"/>
              </p:ext>
            </p:extLst>
          </p:nvPr>
        </p:nvGraphicFramePr>
        <p:xfrm>
          <a:off x="169730" y="4797152"/>
          <a:ext cx="89189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118">
                  <a:extLst>
                    <a:ext uri="{9D8B030D-6E8A-4147-A177-3AD203B41FA5}">
                      <a16:colId xmlns:a16="http://schemas.microsoft.com/office/drawing/2014/main" val="3093139486"/>
                    </a:ext>
                  </a:extLst>
                </a:gridCol>
                <a:gridCol w="5884782">
                  <a:extLst>
                    <a:ext uri="{9D8B030D-6E8A-4147-A177-3AD203B41FA5}">
                      <a16:colId xmlns:a16="http://schemas.microsoft.com/office/drawing/2014/main" val="21120062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Evento de Ameaça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Evento de Perda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071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latin typeface="Candara" panose="020E0502030303020204" pitchFamily="34" charset="0"/>
                        </a:rPr>
                        <a:t>Hacker ataca website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latin typeface="Candara" panose="020E0502030303020204" pitchFamily="34" charset="0"/>
                        </a:rPr>
                        <a:t>Hacker danifica o site ou rouba informação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367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latin typeface="Candara" panose="020E0502030303020204" pitchFamily="34" charset="0"/>
                        </a:rPr>
                        <a:t>Colocar nova versão de software em produção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latin typeface="Candara" panose="020E0502030303020204" pitchFamily="34" charset="0"/>
                        </a:rPr>
                        <a:t>O lançamento da nova versão causa problemas que levam a tempo de inatividade, integridade de dados, etc.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35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latin typeface="Candara" panose="020E0502030303020204" pitchFamily="34" charset="0"/>
                        </a:rPr>
                        <a:t>Alguém lhe aponta uma faca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latin typeface="Candara" panose="020E0502030303020204" pitchFamily="34" charset="0"/>
                        </a:rPr>
                        <a:t>É cortado pela faca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873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2386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4DC3DA4-8FFB-4661-B4FF-A8E982820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06312"/>
            <a:ext cx="9036496" cy="5528211"/>
          </a:xfrm>
        </p:spPr>
        <p:txBody>
          <a:bodyPr>
            <a:normAutofit fontScale="32500" lnSpcReduction="20000"/>
          </a:bodyPr>
          <a:lstStyle/>
          <a:p>
            <a:pPr marL="0" indent="0" algn="just">
              <a:lnSpc>
                <a:spcPct val="120000"/>
              </a:lnSpc>
              <a:spcBef>
                <a:spcPts val="1200"/>
              </a:spcBef>
              <a:buNone/>
            </a:pPr>
            <a:r>
              <a:rPr lang="pt-PT" sz="500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A </a:t>
            </a:r>
            <a:r>
              <a:rPr lang="pt-PT" sz="5000" b="1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TEF</a:t>
            </a:r>
            <a:r>
              <a:rPr lang="pt-PT" sz="500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é baseada na Frequência de </a:t>
            </a:r>
            <a:r>
              <a:rPr lang="pt-PT" sz="5000" dirty="0">
                <a:solidFill>
                  <a:srgbClr val="000000"/>
                </a:solidFill>
                <a:latin typeface="Candara" panose="020E0502030303020204" pitchFamily="34" charset="0"/>
              </a:rPr>
              <a:t>C</a:t>
            </a:r>
            <a:r>
              <a:rPr lang="pt-PT" sz="500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ontacto (</a:t>
            </a:r>
            <a:r>
              <a:rPr lang="pt-PT" sz="5000" b="1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CF</a:t>
            </a:r>
            <a:r>
              <a:rPr lang="pt-PT" sz="500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) que ocorre entre o Agente de Ameaça e o Ativo e a probabilidade de que o Agente de Ameaça atue contra o Ativo - Probabilidade de Ação (</a:t>
            </a:r>
            <a:r>
              <a:rPr lang="pt-PT" sz="5000" b="1" i="0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PoA</a:t>
            </a:r>
            <a:r>
              <a:rPr lang="pt-PT" sz="500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).</a:t>
            </a:r>
          </a:p>
          <a:p>
            <a:pPr marL="0" indent="0" algn="ctr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6200" b="1" i="0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Frequência</a:t>
            </a:r>
            <a:r>
              <a:rPr lang="en-US" sz="6200" b="1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de </a:t>
            </a:r>
            <a:r>
              <a:rPr lang="en-US" sz="6200" b="1" i="0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Contacto</a:t>
            </a:r>
            <a:r>
              <a:rPr lang="en-US" sz="6200" b="1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(CF)</a:t>
            </a:r>
            <a:br>
              <a:rPr lang="en-US" sz="6200" b="1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</a:br>
            <a:r>
              <a:rPr lang="pt-PT" sz="620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A frequência provável, dentro de um determinado período de tempo, com que os agentes de ameaça entrarão em contato com o/s ativo/s. 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pt-PT" sz="5500" b="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Modos de contato: </a:t>
            </a:r>
            <a:r>
              <a:rPr lang="pt-PT" sz="5500" b="1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Físico</a:t>
            </a:r>
            <a:r>
              <a:rPr lang="pt-PT" sz="5500" b="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ou </a:t>
            </a:r>
            <a:r>
              <a:rPr lang="pt-PT" sz="5500" b="1" dirty="0">
                <a:solidFill>
                  <a:srgbClr val="000000"/>
                </a:solidFill>
                <a:latin typeface="Candara" panose="020E0502030303020204" pitchFamily="34" charset="0"/>
              </a:rPr>
              <a:t>L</a:t>
            </a:r>
            <a:r>
              <a:rPr lang="pt-PT" sz="5500" b="1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ógico</a:t>
            </a:r>
            <a:r>
              <a:rPr lang="pt-PT" sz="5500" b="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pt-PT" sz="5500" b="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Tipos de contato: 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pt-PT" sz="4500" b="1" i="0" dirty="0">
                <a:effectLst/>
                <a:latin typeface="Candara" panose="020E0502030303020204" pitchFamily="34" charset="0"/>
              </a:rPr>
              <a:t>Aleatório</a:t>
            </a:r>
            <a:r>
              <a:rPr lang="pt-PT" sz="4500" b="0" i="0" dirty="0">
                <a:effectLst/>
                <a:latin typeface="Candara" panose="020E0502030303020204" pitchFamily="34" charset="0"/>
              </a:rPr>
              <a:t> - o agente de ameaça “tropeça” no ativo durante o decurso de uma atividade sem foco ou não direcionada. (</a:t>
            </a:r>
            <a:r>
              <a:rPr lang="pt-PT" sz="4500" b="0" i="1" dirty="0">
                <a:effectLst/>
                <a:latin typeface="Candara" panose="020E0502030303020204" pitchFamily="34" charset="0"/>
              </a:rPr>
              <a:t>um tornado </a:t>
            </a:r>
            <a:r>
              <a:rPr lang="pt-PT" sz="4500" b="0" i="0" dirty="0">
                <a:effectLst/>
                <a:latin typeface="Candara" panose="020E0502030303020204" pitchFamily="34" charset="0"/>
              </a:rPr>
              <a:t>...) 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pt-PT" sz="4500" b="1" i="0" dirty="0">
                <a:effectLst/>
                <a:latin typeface="Candara" panose="020E0502030303020204" pitchFamily="34" charset="0"/>
              </a:rPr>
              <a:t>Regular</a:t>
            </a:r>
            <a:r>
              <a:rPr lang="pt-PT" sz="4500" b="0" i="0" dirty="0">
                <a:effectLst/>
                <a:latin typeface="Candara" panose="020E0502030303020204" pitchFamily="34" charset="0"/>
              </a:rPr>
              <a:t> (uma equipa técnica vem regularmente às 17:15 ...)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pt-PT" sz="4500" b="1" i="0" dirty="0">
                <a:effectLst/>
                <a:latin typeface="Candara" panose="020E0502030303020204" pitchFamily="34" charset="0"/>
              </a:rPr>
              <a:t>Intencional</a:t>
            </a:r>
            <a:r>
              <a:rPr lang="pt-PT" sz="4500" b="0" i="0" dirty="0">
                <a:effectLst/>
                <a:latin typeface="Candara" panose="020E0502030303020204" pitchFamily="34" charset="0"/>
              </a:rPr>
              <a:t> (atacantes escolhem alvos específicos) 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pt-PT" sz="5500" b="1" dirty="0">
                <a:solidFill>
                  <a:srgbClr val="000000"/>
                </a:solidFill>
                <a:latin typeface="Candara" panose="020E0502030303020204" pitchFamily="34" charset="0"/>
              </a:rPr>
              <a:t>CF</a:t>
            </a:r>
            <a:r>
              <a:rPr lang="pt-PT" sz="5500" dirty="0">
                <a:solidFill>
                  <a:srgbClr val="000000"/>
                </a:solidFill>
                <a:latin typeface="Candara" panose="020E0502030303020204" pitchFamily="34" charset="0"/>
              </a:rPr>
              <a:t> é n</a:t>
            </a:r>
            <a:r>
              <a:rPr lang="pt-PT" sz="5500" b="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ormalmente expressa como </a:t>
            </a:r>
            <a:r>
              <a:rPr lang="pt-PT" sz="5500" b="0" i="0" u="sng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distribuição anual ou probabilidade</a:t>
            </a:r>
            <a:r>
              <a:rPr lang="pt-PT" sz="5500" b="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se acontecer apenas uma vez.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pt-PT" sz="4500" dirty="0">
                <a:latin typeface="Candara" panose="020E0502030303020204" pitchFamily="34" charset="0"/>
              </a:rPr>
              <a:t>Ex: </a:t>
            </a:r>
            <a:r>
              <a:rPr lang="pt-PT" sz="4500" b="1" dirty="0">
                <a:latin typeface="Candara" panose="020E0502030303020204" pitchFamily="34" charset="0"/>
              </a:rPr>
              <a:t>CF</a:t>
            </a:r>
            <a:r>
              <a:rPr lang="pt-PT" sz="4500" dirty="0">
                <a:latin typeface="Candara" panose="020E0502030303020204" pitchFamily="34" charset="0"/>
              </a:rPr>
              <a:t> pode ocorrer com uma </a:t>
            </a:r>
            <a:r>
              <a:rPr lang="pt-PT" sz="4500" b="1" dirty="0">
                <a:latin typeface="Candara" panose="020E0502030303020204" pitchFamily="34" charset="0"/>
              </a:rPr>
              <a:t>baixa frequência </a:t>
            </a:r>
            <a:r>
              <a:rPr lang="pt-PT" sz="4500" dirty="0">
                <a:latin typeface="Candara" panose="020E0502030303020204" pitchFamily="34" charset="0"/>
              </a:rPr>
              <a:t>de 0,o5/ano, ou seja, 5 vezes em 100 anos ou uma vez cada vinte anos…ou  </a:t>
            </a:r>
            <a:r>
              <a:rPr lang="pt-PT" sz="4500" b="1" dirty="0">
                <a:latin typeface="Candara" panose="020E0502030303020204" pitchFamily="34" charset="0"/>
              </a:rPr>
              <a:t>alta frequência </a:t>
            </a:r>
            <a:r>
              <a:rPr lang="pt-PT" sz="4500" dirty="0">
                <a:latin typeface="Candara" panose="020E0502030303020204" pitchFamily="34" charset="0"/>
              </a:rPr>
              <a:t>0,50/ano isto é, 50 vezes em 100 anos ou 25 vezes em 50 anos ou 1 vez de 2 em 2 anos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71D8E8-4D03-4B9F-9A54-42E9C235D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23477"/>
            <a:ext cx="2327591" cy="128283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8AF0741-D71A-41CC-A1E8-08FA31044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085" y="-99392"/>
            <a:ext cx="9144000" cy="1106489"/>
          </a:xfrm>
        </p:spPr>
        <p:txBody>
          <a:bodyPr>
            <a:normAutofit/>
          </a:bodyPr>
          <a:lstStyle/>
          <a:p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Etapa 2: Avaliar a frequência do evento de perda (</a:t>
            </a:r>
            <a:r>
              <a:rPr kumimoji="0" lang="pt-PT" sz="2400" b="1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LEF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)</a:t>
            </a:r>
            <a:b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kumimoji="0" lang="pt-PT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Frequência de eventos de ameaça (</a:t>
            </a:r>
            <a:r>
              <a:rPr kumimoji="0" lang="pt-PT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TEF</a:t>
            </a:r>
            <a:r>
              <a:rPr kumimoji="0" lang="pt-PT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)</a:t>
            </a:r>
            <a:endParaRPr lang="pt-PT" sz="2200" dirty="0"/>
          </a:p>
        </p:txBody>
      </p:sp>
    </p:spTree>
    <p:extLst>
      <p:ext uri="{BB962C8B-B14F-4D97-AF65-F5344CB8AC3E}">
        <p14:creationId xmlns:p14="http://schemas.microsoft.com/office/powerpoint/2010/main" val="3941774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F9260FE-EC52-41A0-96C5-E0F443339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7726" y="1532929"/>
            <a:ext cx="9161726" cy="5040723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t-PT" sz="3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Probabilidade de ação (</a:t>
            </a:r>
            <a:r>
              <a:rPr lang="pt-PT" sz="31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PoA</a:t>
            </a:r>
            <a:r>
              <a:rPr lang="pt-PT" sz="3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)</a:t>
            </a:r>
          </a:p>
          <a:p>
            <a:pPr marL="0" indent="0" algn="ctr">
              <a:lnSpc>
                <a:spcPct val="110000"/>
              </a:lnSpc>
              <a:spcBef>
                <a:spcPts val="1200"/>
              </a:spcBef>
              <a:buNone/>
            </a:pPr>
            <a:r>
              <a:rPr lang="pt-PT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A probabilidade de que um agente de ameaça atuará sobre um ativo uma vez que tenha ocorrido o contato.</a:t>
            </a:r>
          </a:p>
          <a:p>
            <a:pPr marL="0" indent="0" algn="ctr">
              <a:lnSpc>
                <a:spcPct val="110000"/>
              </a:lnSpc>
              <a:spcBef>
                <a:spcPts val="1200"/>
              </a:spcBef>
              <a:buNone/>
            </a:pPr>
            <a:endParaRPr lang="pt-PT" dirty="0">
              <a:solidFill>
                <a:schemeClr val="tx1">
                  <a:lumMod val="95000"/>
                  <a:lumOff val="5000"/>
                </a:schemeClr>
              </a:solidFill>
              <a:latin typeface="Candara" panose="020E0502030303020204" pitchFamily="34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pt-PT" sz="2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PoA</a:t>
            </a:r>
            <a:r>
              <a:rPr lang="pt-PT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 aplica-se apenas a agentes de ameaça que podem </a:t>
            </a:r>
            <a:r>
              <a:rPr lang="pt-PT" sz="2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pensar</a:t>
            </a:r>
            <a:r>
              <a:rPr lang="pt-PT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, </a:t>
            </a:r>
            <a:r>
              <a:rPr lang="pt-PT" sz="2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raciocinar </a:t>
            </a:r>
            <a:r>
              <a:rPr lang="pt-PT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ou de outra forma tomar uma decisão ou ação (</a:t>
            </a:r>
            <a:r>
              <a:rPr lang="pt-PT" sz="2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humanos</a:t>
            </a:r>
            <a:r>
              <a:rPr lang="pt-PT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, </a:t>
            </a:r>
            <a:r>
              <a:rPr lang="pt-PT" sz="2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animais</a:t>
            </a:r>
            <a:r>
              <a:rPr lang="pt-PT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 ..), mas não atos da natureza (</a:t>
            </a:r>
            <a:r>
              <a:rPr lang="pt-PT" sz="2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tornados, </a:t>
            </a:r>
            <a:r>
              <a:rPr lang="pt-PT" sz="26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etc</a:t>
            </a:r>
            <a:r>
              <a:rPr lang="pt-PT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).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pt-PT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A opção da ação </a:t>
            </a:r>
            <a:r>
              <a:rPr lang="pt-PT" sz="2800" dirty="0">
                <a:latin typeface="Candara" panose="020E0502030303020204" pitchFamily="34" charset="0"/>
              </a:rPr>
              <a:t>na </a:t>
            </a:r>
            <a:r>
              <a:rPr lang="pt-PT" sz="2800" u="sng" dirty="0">
                <a:latin typeface="Candara" panose="020E0502030303020204" pitchFamily="34" charset="0"/>
              </a:rPr>
              <a:t>perspetiva do agente de ameaça</a:t>
            </a:r>
            <a:r>
              <a:rPr lang="pt-PT" sz="2800" dirty="0">
                <a:latin typeface="Candara" panose="020E0502030303020204" pitchFamily="34" charset="0"/>
              </a:rPr>
              <a:t>, </a:t>
            </a:r>
            <a:r>
              <a:rPr lang="pt-PT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é motivada por: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pt-PT" b="1" dirty="0">
                <a:latin typeface="Candara" panose="020E0502030303020204" pitchFamily="34" charset="0"/>
              </a:rPr>
              <a:t>Valor</a:t>
            </a:r>
            <a:r>
              <a:rPr lang="pt-PT" dirty="0">
                <a:latin typeface="Candara" panose="020E0502030303020204" pitchFamily="34" charset="0"/>
              </a:rPr>
              <a:t> percebido do ato (com base em seus motivos - ganho financeiro, vingança, etc.)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pt-PT" b="1" dirty="0">
                <a:latin typeface="Candara" panose="020E0502030303020204" pitchFamily="34" charset="0"/>
              </a:rPr>
              <a:t>Nível do esforço percebido </a:t>
            </a:r>
            <a:r>
              <a:rPr lang="pt-PT" dirty="0">
                <a:latin typeface="Candara" panose="020E0502030303020204" pitchFamily="34" charset="0"/>
              </a:rPr>
              <a:t>e / ou </a:t>
            </a:r>
            <a:r>
              <a:rPr lang="pt-PT" b="1" dirty="0">
                <a:latin typeface="Candara" panose="020E0502030303020204" pitchFamily="34" charset="0"/>
              </a:rPr>
              <a:t>custo</a:t>
            </a:r>
            <a:r>
              <a:rPr lang="pt-PT" dirty="0">
                <a:latin typeface="Candara" panose="020E0502030303020204" pitchFamily="34" charset="0"/>
              </a:rPr>
              <a:t> (</a:t>
            </a:r>
            <a:r>
              <a:rPr lang="pt-PT" sz="2400" dirty="0">
                <a:latin typeface="Candara" panose="020E0502030303020204" pitchFamily="34" charset="0"/>
              </a:rPr>
              <a:t>Quão vulnerável o ativo parece ser ...)</a:t>
            </a:r>
          </a:p>
          <a:p>
            <a:pPr lvl="1" algn="just">
              <a:lnSpc>
                <a:spcPct val="110000"/>
              </a:lnSpc>
              <a:spcBef>
                <a:spcPts val="1200"/>
              </a:spcBef>
            </a:pPr>
            <a:r>
              <a:rPr lang="pt-PT" dirty="0">
                <a:latin typeface="Candara" panose="020E0502030303020204" pitchFamily="34" charset="0"/>
              </a:rPr>
              <a:t> </a:t>
            </a:r>
            <a:r>
              <a:rPr lang="pt-PT" b="1" dirty="0">
                <a:latin typeface="Candara" panose="020E0502030303020204" pitchFamily="34" charset="0"/>
              </a:rPr>
              <a:t>Nível de risco percebido - </a:t>
            </a:r>
            <a:r>
              <a:rPr lang="pt-PT" sz="2400" dirty="0">
                <a:latin typeface="Candara" panose="020E0502030303020204" pitchFamily="34" charset="0"/>
              </a:rPr>
              <a:t>risco de ser ‘apanhado’ e sofrer consequências inaceitáveis ..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endParaRPr lang="pt-PT" dirty="0">
              <a:latin typeface="Candara" panose="020E0502030303020204" pitchFamily="34" charset="0"/>
            </a:endParaRPr>
          </a:p>
          <a:p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00C3CF9-BEA1-4A7A-A7E9-99FFBA086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523" y="18255"/>
            <a:ext cx="2777477" cy="151467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B4A3A3-1CE9-46B6-9407-B8406C7D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Etapa 2: Avaliar a frequência do evento de perda (</a:t>
            </a:r>
            <a:r>
              <a:rPr kumimoji="0" lang="pt-PT" sz="2400" b="1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LEF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)</a:t>
            </a:r>
            <a:b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kumimoji="0" lang="pt-PT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Frequência de eventos de ameaça (</a:t>
            </a:r>
            <a:r>
              <a:rPr kumimoji="0" lang="pt-PT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TEF</a:t>
            </a:r>
            <a:r>
              <a:rPr kumimoji="0" lang="pt-PT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)</a:t>
            </a:r>
            <a:endParaRPr lang="pt-PT" sz="2200" dirty="0"/>
          </a:p>
        </p:txBody>
      </p:sp>
    </p:spTree>
    <p:extLst>
      <p:ext uri="{BB962C8B-B14F-4D97-AF65-F5344CB8AC3E}">
        <p14:creationId xmlns:p14="http://schemas.microsoft.com/office/powerpoint/2010/main" val="993151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93E5694-0715-45F8-AE64-D5BA1E5B0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28800"/>
            <a:ext cx="9144000" cy="496855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pt-PT" dirty="0">
                <a:latin typeface="Candara" panose="020E0502030303020204" pitchFamily="34" charset="0"/>
              </a:rPr>
              <a:t>Imagine-se por exemplo que o contacto de uma equipa técnica com um Ativo,  é considerado como </a:t>
            </a:r>
            <a:r>
              <a:rPr lang="pt-PT" i="1" dirty="0">
                <a:latin typeface="Candara" panose="020E0502030303020204" pitchFamily="34" charset="0"/>
              </a:rPr>
              <a:t>regular</a:t>
            </a:r>
            <a:r>
              <a:rPr lang="pt-PT" dirty="0">
                <a:latin typeface="Candara" panose="020E0502030303020204" pitchFamily="34" charset="0"/>
              </a:rPr>
              <a:t>, embora não tenha sido inicialmente determinado um número específico de vezes/semana ou vezes/mês. </a:t>
            </a:r>
          </a:p>
          <a:p>
            <a:pPr lvl="1">
              <a:lnSpc>
                <a:spcPct val="120000"/>
              </a:lnSpc>
            </a:pPr>
            <a:r>
              <a:rPr lang="pt-PT" dirty="0">
                <a:latin typeface="Candara" panose="020E0502030303020204" pitchFamily="34" charset="0"/>
              </a:rPr>
              <a:t>Com base em operações de negócio idênticas, poderá assumir-se que uma equipa técnica que visita a empresa uma vez por semana, seria estimado como </a:t>
            </a:r>
            <a:r>
              <a:rPr lang="pt-PT" b="1" dirty="0" err="1">
                <a:solidFill>
                  <a:srgbClr val="FF0000"/>
                </a:solidFill>
                <a:latin typeface="Candara" panose="020E0502030303020204" pitchFamily="34" charset="0"/>
              </a:rPr>
              <a:t>Frq</a:t>
            </a:r>
            <a:r>
              <a:rPr lang="pt-PT" b="1" dirty="0">
                <a:solidFill>
                  <a:srgbClr val="FF0000"/>
                </a:solidFill>
                <a:latin typeface="Candara" panose="020E0502030303020204" pitchFamily="34" charset="0"/>
              </a:rPr>
              <a:t> de Contacto Alta</a:t>
            </a:r>
            <a:r>
              <a:rPr lang="pt-PT" dirty="0">
                <a:latin typeface="Candara" panose="020E0502030303020204" pitchFamily="34" charset="0"/>
              </a:rPr>
              <a:t>, com base no exemplo de escala qualitativa seguinte.</a:t>
            </a:r>
          </a:p>
          <a:p>
            <a:pPr>
              <a:lnSpc>
                <a:spcPct val="120000"/>
              </a:lnSpc>
            </a:pPr>
            <a:r>
              <a:rPr lang="pt-PT" dirty="0">
                <a:latin typeface="Candara" panose="020E0502030303020204" pitchFamily="34" charset="0"/>
              </a:rPr>
              <a:t>Porém, considerar também  que a equipa técnica é composta por pessoas honestas, que as credenciais de um administrador normalmente não seriam vistas ou reconhecidas como especialmente valiosas para eles, e que o risco percebido associado ao uso ilícito pode ser alto. </a:t>
            </a:r>
          </a:p>
          <a:p>
            <a:pPr>
              <a:lnSpc>
                <a:spcPct val="120000"/>
              </a:lnSpc>
            </a:pPr>
            <a:r>
              <a:rPr lang="pt-PT" dirty="0">
                <a:latin typeface="Candara" panose="020E0502030303020204" pitchFamily="34" charset="0"/>
              </a:rPr>
              <a:t>Isso significa que a </a:t>
            </a:r>
            <a:r>
              <a:rPr lang="pt-PT" b="1" dirty="0">
                <a:solidFill>
                  <a:srgbClr val="FF0000"/>
                </a:solidFill>
                <a:latin typeface="Candara" panose="020E0502030303020204" pitchFamily="34" charset="0"/>
              </a:rPr>
              <a:t>Probabilidade de Ação </a:t>
            </a:r>
            <a:r>
              <a:rPr lang="pt-PT" dirty="0">
                <a:latin typeface="Candara" panose="020E0502030303020204" pitchFamily="34" charset="0"/>
              </a:rPr>
              <a:t>pode ser </a:t>
            </a:r>
            <a:r>
              <a:rPr lang="pt-PT" dirty="0">
                <a:solidFill>
                  <a:srgbClr val="FF0000"/>
                </a:solidFill>
                <a:latin typeface="Candara" panose="020E0502030303020204" pitchFamily="34" charset="0"/>
              </a:rPr>
              <a:t>Baixa </a:t>
            </a:r>
            <a:r>
              <a:rPr lang="pt-PT" dirty="0">
                <a:latin typeface="Candara" panose="020E0502030303020204" pitchFamily="34" charset="0"/>
              </a:rPr>
              <a:t>– é pouco provável que os membros da equipa técnica atuem contra o Ativo, mesmo que o contacto seja feito – com base no exemplo de escala qualitativa seguinte.</a:t>
            </a:r>
          </a:p>
          <a:p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F54ADB4-A050-4E32-939D-C49724B36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722" y="23476"/>
            <a:ext cx="2651117" cy="146114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64ADC78-38BE-4539-8544-6C7856E4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400" dirty="0"/>
              <a:t>Etapa 2: Avaliar a frequência do evento de perda (LEF)</a:t>
            </a:r>
            <a:br>
              <a:rPr lang="pt-PT" sz="2400" dirty="0"/>
            </a:br>
            <a:r>
              <a:rPr lang="pt-PT" sz="2000" dirty="0"/>
              <a:t>Frequência de eventos de ameaça (TEF)</a:t>
            </a:r>
          </a:p>
        </p:txBody>
      </p:sp>
    </p:spTree>
    <p:extLst>
      <p:ext uri="{BB962C8B-B14F-4D97-AF65-F5344CB8AC3E}">
        <p14:creationId xmlns:p14="http://schemas.microsoft.com/office/powerpoint/2010/main" val="1232587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7DA5A4-AB26-4C8C-BD40-8FE9703DF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9468544" cy="1106489"/>
          </a:xfrm>
        </p:spPr>
        <p:txBody>
          <a:bodyPr>
            <a:normAutofit/>
          </a:bodyPr>
          <a:lstStyle/>
          <a:p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Etapa 2: Avaliar a frequência do evento de perda (</a:t>
            </a:r>
            <a:r>
              <a:rPr kumimoji="0" lang="pt-PT" sz="2400" b="1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LEF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)</a:t>
            </a:r>
            <a:b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lang="pt-PT" sz="1900" dirty="0"/>
              <a:t>Escalas </a:t>
            </a:r>
            <a:r>
              <a:rPr lang="pt-PT" sz="1900" dirty="0" err="1"/>
              <a:t>Semi-Qualitativas</a:t>
            </a:r>
            <a:r>
              <a:rPr lang="pt-PT" sz="1900" dirty="0"/>
              <a:t> p/ Frequência de Contacto (CF) e Probabilidade de Ação (</a:t>
            </a:r>
            <a:r>
              <a:rPr lang="pt-PT" sz="1900" dirty="0" err="1"/>
              <a:t>PoA</a:t>
            </a:r>
            <a:r>
              <a:rPr lang="pt-PT" sz="1900" dirty="0"/>
              <a:t>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5D70AA9-3275-414E-9D79-B6E2E318B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26DAB4B-C439-43A8-A554-7928D5B042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591727"/>
              </p:ext>
            </p:extLst>
          </p:nvPr>
        </p:nvGraphicFramePr>
        <p:xfrm>
          <a:off x="539552" y="1484621"/>
          <a:ext cx="8352928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464">
                  <a:extLst>
                    <a:ext uri="{9D8B030D-6E8A-4147-A177-3AD203B41FA5}">
                      <a16:colId xmlns:a16="http://schemas.microsoft.com/office/drawing/2014/main" val="2085276047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2782075280"/>
                    </a:ext>
                  </a:extLst>
                </a:gridCol>
              </a:tblGrid>
              <a:tr h="285591">
                <a:tc>
                  <a:txBody>
                    <a:bodyPr/>
                    <a:lstStyle/>
                    <a:p>
                      <a:pPr algn="ctr"/>
                      <a:r>
                        <a:rPr lang="pt-PT" sz="1600" b="1" i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Rating </a:t>
                      </a:r>
                      <a:endParaRPr lang="pt-PT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1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Description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463620"/>
                  </a:ext>
                </a:extLst>
              </a:tr>
              <a:tr h="238343">
                <a:tc>
                  <a:txBody>
                    <a:bodyPr/>
                    <a:lstStyle/>
                    <a:p>
                      <a:r>
                        <a:rPr lang="pt-PT" sz="14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Very</a:t>
                      </a:r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pt-PT" sz="14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High</a:t>
                      </a:r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(VH)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&gt; 100 times per year</a:t>
                      </a:r>
                      <a:endParaRPr lang="pt-PT" sz="140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408905"/>
                  </a:ext>
                </a:extLst>
              </a:tr>
              <a:tr h="221575">
                <a:tc>
                  <a:txBody>
                    <a:bodyPr/>
                    <a:lstStyle/>
                    <a:p>
                      <a:r>
                        <a:rPr lang="pt-PT" sz="14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High</a:t>
                      </a:r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(H)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Between 10 and 100 times per year</a:t>
                      </a:r>
                      <a:endParaRPr lang="en-US" sz="140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778304"/>
                  </a:ext>
                </a:extLst>
              </a:tr>
              <a:tr h="204807">
                <a:tc>
                  <a:txBody>
                    <a:bodyPr/>
                    <a:lstStyle/>
                    <a:p>
                      <a:r>
                        <a:rPr lang="pt-PT" sz="14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Moderate</a:t>
                      </a:r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(M)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Between 1 and 10 times per year</a:t>
                      </a:r>
                      <a:endParaRPr lang="en-US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480217"/>
                  </a:ext>
                </a:extLst>
              </a:tr>
              <a:tr h="260047">
                <a:tc>
                  <a:txBody>
                    <a:bodyPr/>
                    <a:lstStyle/>
                    <a:p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Low (L)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Between 0, 1 and 1 times per year</a:t>
                      </a:r>
                      <a:endParaRPr lang="en-US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026724"/>
                  </a:ext>
                </a:extLst>
              </a:tr>
              <a:tr h="173712">
                <a:tc>
                  <a:txBody>
                    <a:bodyPr/>
                    <a:lstStyle/>
                    <a:p>
                      <a:r>
                        <a:rPr lang="pt-PT" sz="1400" b="0" i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Very Low (VL) </a:t>
                      </a:r>
                      <a:endParaRPr lang="pt-PT" sz="140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&lt; 0, 1 times per year (less than once every 10 years)</a:t>
                      </a:r>
                      <a:endParaRPr lang="en-US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208546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BC763740-0C94-4474-9160-FB6067FF816B}"/>
              </a:ext>
            </a:extLst>
          </p:cNvPr>
          <p:cNvSpPr txBox="1"/>
          <p:nvPr/>
        </p:nvSpPr>
        <p:spPr>
          <a:xfrm>
            <a:off x="2771800" y="1120017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latin typeface="Candara" panose="020E0502030303020204" pitchFamily="34" charset="0"/>
              </a:rPr>
              <a:t>Frequência de Contacto (</a:t>
            </a:r>
            <a:r>
              <a:rPr lang="pt-PT" b="1" dirty="0">
                <a:latin typeface="Candara" panose="020E0502030303020204" pitchFamily="34" charset="0"/>
              </a:rPr>
              <a:t>CF</a:t>
            </a:r>
            <a:r>
              <a:rPr lang="pt-PT" dirty="0">
                <a:latin typeface="Candara" panose="020E0502030303020204" pitchFamily="34" charset="0"/>
              </a:rPr>
              <a:t>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D44892A-E316-4F7C-B7D0-3749E55EE525}"/>
              </a:ext>
            </a:extLst>
          </p:cNvPr>
          <p:cNvSpPr txBox="1"/>
          <p:nvPr/>
        </p:nvSpPr>
        <p:spPr>
          <a:xfrm>
            <a:off x="2775538" y="3520288"/>
            <a:ext cx="297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latin typeface="Candara" panose="020E0502030303020204" pitchFamily="34" charset="0"/>
              </a:rPr>
              <a:t>Probabilidade de Ação (</a:t>
            </a:r>
            <a:r>
              <a:rPr lang="pt-PT" b="1" dirty="0" err="1">
                <a:latin typeface="Candara" panose="020E0502030303020204" pitchFamily="34" charset="0"/>
              </a:rPr>
              <a:t>PoA</a:t>
            </a:r>
            <a:r>
              <a:rPr lang="pt-PT" dirty="0">
                <a:latin typeface="Candara" panose="020E0502030303020204" pitchFamily="34" charset="0"/>
              </a:rPr>
              <a:t>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9E09E9B-FD86-4A36-871C-2E87A43E7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19" y="3889620"/>
            <a:ext cx="8064896" cy="253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0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9C3BEC-B298-44C0-844A-D79175265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Etapa 2: Avaliar a frequência do evento de perda (</a:t>
            </a:r>
            <a:r>
              <a:rPr kumimoji="0" lang="pt-PT" sz="2400" b="1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LEF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)</a:t>
            </a:r>
            <a:b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lang="pt-PT" sz="2200" dirty="0"/>
              <a:t>Matriz de determinação da </a:t>
            </a:r>
            <a:r>
              <a:rPr lang="pt-PT" sz="2200" dirty="0" err="1"/>
              <a:t>Threat</a:t>
            </a:r>
            <a:r>
              <a:rPr lang="pt-PT" sz="2200" dirty="0"/>
              <a:t> </a:t>
            </a:r>
            <a:r>
              <a:rPr lang="pt-PT" sz="2200" dirty="0" err="1"/>
              <a:t>Event</a:t>
            </a:r>
            <a:r>
              <a:rPr lang="pt-PT" sz="2200" dirty="0"/>
              <a:t> </a:t>
            </a:r>
            <a:r>
              <a:rPr lang="pt-PT" sz="2200" dirty="0" err="1"/>
              <a:t>Frequency</a:t>
            </a:r>
            <a:r>
              <a:rPr lang="pt-PT" sz="2200" dirty="0"/>
              <a:t> (</a:t>
            </a:r>
            <a:r>
              <a:rPr lang="pt-PT" sz="2200" b="1" dirty="0"/>
              <a:t>TEF</a:t>
            </a:r>
            <a:r>
              <a:rPr lang="pt-PT" sz="2200" dirty="0"/>
              <a:t>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8337CE0-0D3E-472F-AB66-7200E9E7D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6512" y="1181323"/>
            <a:ext cx="9289032" cy="4351338"/>
          </a:xfrm>
        </p:spPr>
        <p:txBody>
          <a:bodyPr/>
          <a:lstStyle/>
          <a:p>
            <a:r>
              <a:rPr lang="pt-PT" sz="2200" dirty="0">
                <a:latin typeface="Candara" panose="020E0502030303020204" pitchFamily="34" charset="0"/>
              </a:rPr>
              <a:t>Neste caso, a </a:t>
            </a:r>
            <a:r>
              <a:rPr lang="pt-PT" sz="2200" b="1" dirty="0">
                <a:latin typeface="Candara" panose="020E0502030303020204" pitchFamily="34" charset="0"/>
              </a:rPr>
              <a:t>TEF</a:t>
            </a:r>
            <a:r>
              <a:rPr lang="pt-PT" sz="2200" dirty="0">
                <a:latin typeface="Candara" panose="020E0502030303020204" pitchFamily="34" charset="0"/>
              </a:rPr>
              <a:t> pode ser estimada p. ex. como </a:t>
            </a:r>
            <a:r>
              <a:rPr lang="pt-PT" sz="2200" b="1" dirty="0">
                <a:solidFill>
                  <a:srgbClr val="FF0000"/>
                </a:solidFill>
                <a:latin typeface="Candara" panose="020E0502030303020204" pitchFamily="34" charset="0"/>
              </a:rPr>
              <a:t>Baixa</a:t>
            </a:r>
            <a:r>
              <a:rPr lang="pt-PT" sz="2200" dirty="0">
                <a:latin typeface="Candara" panose="020E0502030303020204" pitchFamily="34" charset="0"/>
              </a:rPr>
              <a:t>, usando a matriz abaixo, como resultado, de uma </a:t>
            </a:r>
            <a:r>
              <a:rPr lang="pt-PT" sz="2200" b="1" dirty="0">
                <a:latin typeface="Candara" panose="020E0502030303020204" pitchFamily="34" charset="0"/>
              </a:rPr>
              <a:t>CF</a:t>
            </a:r>
            <a:r>
              <a:rPr lang="pt-PT" sz="2200" dirty="0">
                <a:latin typeface="Candara" panose="020E0502030303020204" pitchFamily="34" charset="0"/>
              </a:rPr>
              <a:t> </a:t>
            </a:r>
            <a:r>
              <a:rPr lang="pt-PT" sz="2200" dirty="0">
                <a:solidFill>
                  <a:srgbClr val="FF0000"/>
                </a:solidFill>
                <a:latin typeface="Candara" panose="020E0502030303020204" pitchFamily="34" charset="0"/>
              </a:rPr>
              <a:t>Alta</a:t>
            </a:r>
            <a:r>
              <a:rPr lang="pt-PT" sz="2200" dirty="0">
                <a:latin typeface="Candara" panose="020E0502030303020204" pitchFamily="34" charset="0"/>
              </a:rPr>
              <a:t> (</a:t>
            </a:r>
            <a:r>
              <a:rPr lang="pt-PT" sz="2200" b="1" dirty="0">
                <a:latin typeface="Candara" panose="020E0502030303020204" pitchFamily="34" charset="0"/>
              </a:rPr>
              <a:t>H</a:t>
            </a:r>
            <a:r>
              <a:rPr lang="pt-PT" sz="2200" dirty="0">
                <a:latin typeface="Candara" panose="020E0502030303020204" pitchFamily="34" charset="0"/>
              </a:rPr>
              <a:t>) e </a:t>
            </a:r>
            <a:r>
              <a:rPr lang="pt-PT" sz="2200" b="1" dirty="0" err="1">
                <a:latin typeface="Candara" panose="020E0502030303020204" pitchFamily="34" charset="0"/>
              </a:rPr>
              <a:t>PoA</a:t>
            </a:r>
            <a:r>
              <a:rPr lang="pt-PT" sz="2200" dirty="0">
                <a:latin typeface="Candara" panose="020E0502030303020204" pitchFamily="34" charset="0"/>
              </a:rPr>
              <a:t> </a:t>
            </a:r>
            <a:r>
              <a:rPr lang="pt-PT" sz="2200" dirty="0">
                <a:solidFill>
                  <a:srgbClr val="FF0000"/>
                </a:solidFill>
                <a:latin typeface="Candara" panose="020E0502030303020204" pitchFamily="34" charset="0"/>
              </a:rPr>
              <a:t>Baixa</a:t>
            </a:r>
            <a:r>
              <a:rPr lang="pt-PT" sz="2200" dirty="0">
                <a:latin typeface="Candara" panose="020E0502030303020204" pitchFamily="34" charset="0"/>
              </a:rPr>
              <a:t> (</a:t>
            </a:r>
            <a:r>
              <a:rPr lang="pt-PT" sz="2200" b="1" dirty="0">
                <a:latin typeface="Candara" panose="020E0502030303020204" pitchFamily="34" charset="0"/>
              </a:rPr>
              <a:t>L</a:t>
            </a:r>
            <a:r>
              <a:rPr lang="pt-PT" sz="2200" dirty="0">
                <a:latin typeface="Candara" panose="020E0502030303020204" pitchFamily="34" charset="0"/>
              </a:rPr>
              <a:t>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A7B8D0A-33DA-4971-BC6C-7EC8B14E9663}"/>
              </a:ext>
            </a:extLst>
          </p:cNvPr>
          <p:cNvSpPr txBox="1"/>
          <p:nvPr/>
        </p:nvSpPr>
        <p:spPr>
          <a:xfrm>
            <a:off x="107504" y="5882027"/>
            <a:ext cx="9721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0000"/>
                </a:solidFill>
                <a:latin typeface="Candara" panose="020E0502030303020204" pitchFamily="34" charset="0"/>
              </a:rPr>
              <a:t>Neste caso, estimar-se-ia que um </a:t>
            </a:r>
            <a:r>
              <a:rPr lang="pt-PT" b="1" dirty="0">
                <a:solidFill>
                  <a:srgbClr val="FF0000"/>
                </a:solidFill>
                <a:latin typeface="Candara" panose="020E0502030303020204" pitchFamily="34" charset="0"/>
              </a:rPr>
              <a:t>Evento de Ameaça </a:t>
            </a:r>
            <a:r>
              <a:rPr lang="pt-PT" dirty="0">
                <a:solidFill>
                  <a:srgbClr val="FF0000"/>
                </a:solidFill>
                <a:latin typeface="Candara" panose="020E0502030303020204" pitchFamily="34" charset="0"/>
              </a:rPr>
              <a:t>ocorreria menos de uma vez a cada dez </a:t>
            </a:r>
          </a:p>
          <a:p>
            <a:r>
              <a:rPr lang="pt-PT" dirty="0">
                <a:solidFill>
                  <a:srgbClr val="FF0000"/>
                </a:solidFill>
                <a:latin typeface="Candara" panose="020E0502030303020204" pitchFamily="34" charset="0"/>
              </a:rPr>
              <a:t>anos ou menos que 0,1 vezes por ano (confirmar com tabela anterior do </a:t>
            </a:r>
            <a:r>
              <a:rPr lang="pt-PT" b="1" dirty="0">
                <a:solidFill>
                  <a:srgbClr val="FF0000"/>
                </a:solidFill>
                <a:latin typeface="Candara" panose="020E0502030303020204" pitchFamily="34" charset="0"/>
              </a:rPr>
              <a:t>CF</a:t>
            </a:r>
            <a:r>
              <a:rPr lang="pt-PT" dirty="0">
                <a:solidFill>
                  <a:srgbClr val="FF0000"/>
                </a:solidFill>
                <a:latin typeface="Candara" panose="020E0502030303020204" pitchFamily="34" charset="0"/>
              </a:rPr>
              <a:t>)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3DA21E70-3BF0-A229-C801-8ED130F94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167862"/>
              </p:ext>
            </p:extLst>
          </p:nvPr>
        </p:nvGraphicFramePr>
        <p:xfrm>
          <a:off x="1328453" y="2786878"/>
          <a:ext cx="6096000" cy="2212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12238028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773456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21715852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9873159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392267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4675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VH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H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VH </a:t>
                      </a:r>
                      <a:endParaRPr lang="pt-PT" sz="140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VH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VH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322426"/>
                  </a:ext>
                </a:extLst>
              </a:tr>
              <a:tr h="358659"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H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L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H </a:t>
                      </a:r>
                      <a:endParaRPr lang="pt-PT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H</a:t>
                      </a:r>
                      <a:r>
                        <a:rPr lang="pt-PT" sz="16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</a:t>
                      </a:r>
                      <a:endParaRPr lang="pt-PT" sz="1600" b="1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H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279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VL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L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35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L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VL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VL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L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L </a:t>
                      </a:r>
                      <a:endParaRPr lang="pt-PT" sz="1600" b="1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L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059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VL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VL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VL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VL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VL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VL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391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PT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VL </a:t>
                      </a:r>
                      <a:endParaRPr lang="pt-PT" sz="1400" b="1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L</a:t>
                      </a:r>
                      <a:endParaRPr lang="pt-PT" sz="1400" b="1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</a:t>
                      </a:r>
                      <a:endParaRPr lang="pt-PT" sz="1400" b="1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H</a:t>
                      </a:r>
                      <a:endParaRPr lang="pt-PT" sz="1400" b="1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dirty="0">
                          <a:latin typeface="Candara" panose="020E0502030303020204" pitchFamily="34" charset="0"/>
                        </a:rPr>
                        <a:t>VH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8433700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7FE5B379-57BF-91A2-F273-823AE9AB9CCE}"/>
              </a:ext>
            </a:extLst>
          </p:cNvPr>
          <p:cNvSpPr txBox="1"/>
          <p:nvPr/>
        </p:nvSpPr>
        <p:spPr>
          <a:xfrm>
            <a:off x="3493121" y="5033772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latin typeface="Candara" panose="020E0502030303020204" pitchFamily="34" charset="0"/>
              </a:rPr>
              <a:t>Frequência de Contacto (</a:t>
            </a:r>
            <a:r>
              <a:rPr lang="pt-PT" b="1" dirty="0">
                <a:latin typeface="Candara" panose="020E0502030303020204" pitchFamily="34" charset="0"/>
              </a:rPr>
              <a:t>CF</a:t>
            </a:r>
            <a:r>
              <a:rPr lang="pt-PT" dirty="0">
                <a:latin typeface="Candara" panose="020E0502030303020204" pitchFamily="34" charset="0"/>
              </a:rPr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55313F-87E4-F83A-F5D5-A2C6B9627E64}"/>
              </a:ext>
            </a:extLst>
          </p:cNvPr>
          <p:cNvSpPr txBox="1"/>
          <p:nvPr/>
        </p:nvSpPr>
        <p:spPr>
          <a:xfrm rot="16200000">
            <a:off x="1133" y="3436739"/>
            <a:ext cx="297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latin typeface="Candara" panose="020E0502030303020204" pitchFamily="34" charset="0"/>
              </a:rPr>
              <a:t>Probabilidade de Ação (</a:t>
            </a:r>
            <a:r>
              <a:rPr lang="pt-PT" b="1" dirty="0" err="1">
                <a:latin typeface="Candara" panose="020E0502030303020204" pitchFamily="34" charset="0"/>
              </a:rPr>
              <a:t>PoA</a:t>
            </a:r>
            <a:r>
              <a:rPr lang="pt-PT" dirty="0">
                <a:latin typeface="Candara" panose="020E0502030303020204" pitchFamily="34" charset="0"/>
              </a:rPr>
              <a:t>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98B4ED-83A8-CF08-FFB4-E2C3841F46AA}"/>
              </a:ext>
            </a:extLst>
          </p:cNvPr>
          <p:cNvSpPr txBox="1"/>
          <p:nvPr/>
        </p:nvSpPr>
        <p:spPr>
          <a:xfrm>
            <a:off x="3133081" y="2276872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>
                <a:latin typeface="Candara" panose="020E0502030303020204" pitchFamily="34" charset="0"/>
              </a:rPr>
              <a:t>Threat</a:t>
            </a:r>
            <a:r>
              <a:rPr lang="pt-PT" dirty="0">
                <a:latin typeface="Candara" panose="020E0502030303020204" pitchFamily="34" charset="0"/>
              </a:rPr>
              <a:t> </a:t>
            </a:r>
            <a:r>
              <a:rPr lang="pt-PT" dirty="0" err="1">
                <a:latin typeface="Candara" panose="020E0502030303020204" pitchFamily="34" charset="0"/>
              </a:rPr>
              <a:t>Event</a:t>
            </a:r>
            <a:r>
              <a:rPr lang="pt-PT" dirty="0">
                <a:latin typeface="Candara" panose="020E0502030303020204" pitchFamily="34" charset="0"/>
              </a:rPr>
              <a:t> </a:t>
            </a:r>
            <a:r>
              <a:rPr lang="pt-PT" dirty="0" err="1">
                <a:latin typeface="Candara" panose="020E0502030303020204" pitchFamily="34" charset="0"/>
              </a:rPr>
              <a:t>Frequency</a:t>
            </a:r>
            <a:r>
              <a:rPr lang="pt-PT" dirty="0">
                <a:latin typeface="Candara" panose="020E0502030303020204" pitchFamily="34" charset="0"/>
              </a:rPr>
              <a:t> (</a:t>
            </a:r>
            <a:r>
              <a:rPr lang="pt-PT" b="1" dirty="0">
                <a:latin typeface="Candara" panose="020E0502030303020204" pitchFamily="34" charset="0"/>
              </a:rPr>
              <a:t>TEF</a:t>
            </a:r>
            <a:r>
              <a:rPr lang="pt-PT" dirty="0">
                <a:latin typeface="Candara" panose="020E0502030303020204" pitchFamily="34" charset="0"/>
              </a:rPr>
              <a:t>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D82E41-A384-6C7C-4F9D-078E12589A17}"/>
              </a:ext>
            </a:extLst>
          </p:cNvPr>
          <p:cNvSpPr/>
          <p:nvPr/>
        </p:nvSpPr>
        <p:spPr>
          <a:xfrm>
            <a:off x="5629514" y="3840668"/>
            <a:ext cx="549439" cy="4738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9237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00024-548F-4AE5-A076-BBE5038F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Etapa 2: Avaliar a frequência do evento de perda (</a:t>
            </a:r>
            <a:r>
              <a:rPr kumimoji="0" lang="pt-PT" sz="2400" b="1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LEF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)</a:t>
            </a:r>
            <a:b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kumimoji="0" lang="pt-PT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Frequência de eventos de ameaça (</a:t>
            </a:r>
            <a:r>
              <a:rPr kumimoji="0" lang="pt-PT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TEF</a:t>
            </a:r>
            <a:r>
              <a:rPr kumimoji="0" lang="pt-PT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)</a:t>
            </a:r>
            <a:endParaRPr lang="pt-PT" sz="220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9EF954A-6587-4605-B117-C04BBD173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520" y="1556791"/>
            <a:ext cx="9433048" cy="5282953"/>
          </a:xfrm>
        </p:spPr>
        <p:txBody>
          <a:bodyPr>
            <a:normAutofit fontScale="55000" lnSpcReduction="20000"/>
          </a:bodyPr>
          <a:lstStyle/>
          <a:p>
            <a:pPr marL="612775" indent="-342900">
              <a:lnSpc>
                <a:spcPct val="120000"/>
              </a:lnSpc>
            </a:pPr>
            <a:r>
              <a:rPr lang="pt-PT" sz="4000" dirty="0">
                <a:latin typeface="Candara" panose="020E0502030303020204" pitchFamily="34" charset="0"/>
              </a:rPr>
              <a:t>Ao fazer estimativas de variáveis como esta, é importante identificar os fatores que podem contribuir para apoiar ou contradizer as estimativas: </a:t>
            </a:r>
          </a:p>
          <a:p>
            <a:pPr marL="942975" lvl="1" indent="-342900">
              <a:lnSpc>
                <a:spcPct val="120000"/>
              </a:lnSpc>
            </a:pPr>
            <a:r>
              <a:rPr lang="pt-PT" sz="4000" dirty="0">
                <a:latin typeface="Candara" panose="020E0502030303020204" pitchFamily="34" charset="0"/>
              </a:rPr>
              <a:t>Usando um cenário tipo como exemplo, porque não também equacionar que talvez a equipa técnica seja acompanhada durante as suas atividades por um membro da equipa de segurança física ou as instalações estejam bem protegidas por CCTV no bar... </a:t>
            </a:r>
          </a:p>
          <a:p>
            <a:pPr marL="942975" lvl="1" indent="-342900">
              <a:lnSpc>
                <a:spcPct val="120000"/>
              </a:lnSpc>
            </a:pPr>
            <a:r>
              <a:rPr lang="pt-PT" sz="4000" dirty="0">
                <a:latin typeface="Candara" panose="020E0502030303020204" pitchFamily="34" charset="0"/>
              </a:rPr>
              <a:t>Talvez eles estejam vinculados e sejam submetidos a uma verificação completa de antecedentes, quando da contratualização... ou talvez eles estejam a colaborar com a empresa há muitos anos... </a:t>
            </a:r>
          </a:p>
          <a:p>
            <a:pPr marL="612775" indent="-342900">
              <a:lnSpc>
                <a:spcPct val="120000"/>
              </a:lnSpc>
            </a:pPr>
            <a:r>
              <a:rPr lang="pt-PT" sz="4000" dirty="0">
                <a:latin typeface="Candara" panose="020E0502030303020204" pitchFamily="34" charset="0"/>
              </a:rPr>
              <a:t>Nada disso são garantias de uma </a:t>
            </a:r>
            <a:r>
              <a:rPr lang="pt-PT" sz="4000" b="1" dirty="0">
                <a:latin typeface="Candara" panose="020E0502030303020204" pitchFamily="34" charset="0"/>
              </a:rPr>
              <a:t>TEF </a:t>
            </a:r>
            <a:r>
              <a:rPr lang="pt-PT" sz="4000" dirty="0">
                <a:latin typeface="Candara" panose="020E0502030303020204" pitchFamily="34" charset="0"/>
              </a:rPr>
              <a:t>nula, é claro, mas são considerações relevantes que afetam a probabilidade de maus comportamentos…</a:t>
            </a:r>
          </a:p>
          <a:p>
            <a:pPr marL="612775" indent="-342900">
              <a:lnSpc>
                <a:spcPct val="120000"/>
              </a:lnSpc>
            </a:pPr>
            <a:endParaRPr lang="pt-PT" sz="4000" dirty="0">
              <a:latin typeface="Candara" panose="020E0502030303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182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277C59-99E6-423D-82F5-E0B499EE0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0" y="-98077"/>
            <a:ext cx="9144000" cy="1106489"/>
          </a:xfrm>
        </p:spPr>
        <p:txBody>
          <a:bodyPr/>
          <a:lstStyle/>
          <a:p>
            <a:r>
              <a:rPr lang="pt-PT" dirty="0"/>
              <a:t>Processo de gestão de risco</a:t>
            </a:r>
            <a:br>
              <a:rPr lang="pt-PT" dirty="0"/>
            </a:br>
            <a:r>
              <a:rPr lang="pt-PT" sz="2400" dirty="0"/>
              <a:t>Enquadramento com a ISO/IEC 27005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94631E5-B8A6-4EC1-83C4-38B7931B0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8" y="1124743"/>
            <a:ext cx="3974257" cy="5615039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PT" sz="7200" b="1" i="0" dirty="0">
                <a:solidFill>
                  <a:srgbClr val="242021"/>
                </a:solidFill>
                <a:effectLst/>
                <a:latin typeface="Candara" panose="020E0502030303020204" pitchFamily="34" charset="0"/>
              </a:rPr>
              <a:t>Gestão de Risco</a:t>
            </a:r>
            <a:r>
              <a:rPr lang="pt-PT" sz="7200" i="0" dirty="0">
                <a:solidFill>
                  <a:srgbClr val="242021"/>
                </a:solidFill>
                <a:effectLst/>
                <a:latin typeface="Candara" panose="020E0502030303020204" pitchFamily="34" charset="0"/>
              </a:rPr>
              <a:t>: </a:t>
            </a:r>
            <a:r>
              <a:rPr lang="pt-PT" sz="7200" dirty="0">
                <a:solidFill>
                  <a:srgbClr val="242021"/>
                </a:solidFill>
                <a:latin typeface="Candara" panose="020E0502030303020204" pitchFamily="34" charset="0"/>
              </a:rPr>
              <a:t>P</a:t>
            </a:r>
            <a:r>
              <a:rPr lang="pt-PT" sz="7200" i="0" dirty="0">
                <a:solidFill>
                  <a:srgbClr val="242021"/>
                </a:solidFill>
                <a:effectLst/>
                <a:latin typeface="Candara" panose="020E0502030303020204" pitchFamily="34" charset="0"/>
              </a:rPr>
              <a:t>rocesso de determinar um nível aceitável de risco, calculando o nível de risco atual, aceitando-o ou tomando medidas para reduzi-lo a um nível aceitável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PT" sz="7200" i="0" dirty="0">
                <a:solidFill>
                  <a:srgbClr val="242021"/>
                </a:solidFill>
                <a:effectLst/>
                <a:latin typeface="Candara" panose="020E0502030303020204" pitchFamily="34" charset="0"/>
              </a:rPr>
              <a:t>Consiste em 6 Fases:</a:t>
            </a:r>
          </a:p>
          <a:p>
            <a:pPr marL="180975" indent="-180975" algn="just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7200" b="1" dirty="0">
                <a:latin typeface="Candara" panose="020E0502030303020204" pitchFamily="34" charset="0"/>
              </a:rPr>
              <a:t>Estabelecimento</a:t>
            </a:r>
            <a:r>
              <a:rPr lang="pt-PT" sz="7200" dirty="0">
                <a:latin typeface="Candara" panose="020E0502030303020204" pitchFamily="34" charset="0"/>
              </a:rPr>
              <a:t> </a:t>
            </a:r>
            <a:r>
              <a:rPr lang="pt-PT" sz="7200" b="1" dirty="0">
                <a:latin typeface="Candara" panose="020E0502030303020204" pitchFamily="34" charset="0"/>
              </a:rPr>
              <a:t>do contexto</a:t>
            </a:r>
          </a:p>
          <a:p>
            <a:pPr marL="180975" indent="-180975" algn="just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7200" dirty="0">
                <a:latin typeface="Candara" panose="020E0502030303020204" pitchFamily="34" charset="0"/>
              </a:rPr>
              <a:t> </a:t>
            </a:r>
            <a:r>
              <a:rPr lang="pt-PT" sz="7200" b="1" dirty="0">
                <a:latin typeface="Candara" panose="020E0502030303020204" pitchFamily="34" charset="0"/>
              </a:rPr>
              <a:t>Levantamento de risco</a:t>
            </a:r>
            <a:r>
              <a:rPr lang="pt-PT" sz="6200" dirty="0">
                <a:latin typeface="Candara" panose="020E0502030303020204" pitchFamily="34" charset="0"/>
              </a:rPr>
              <a:t>:</a:t>
            </a:r>
          </a:p>
          <a:p>
            <a:pPr marL="541338" lvl="2" indent="-360363" algn="just">
              <a:lnSpc>
                <a:spcPct val="120000"/>
              </a:lnSpc>
              <a:spcBef>
                <a:spcPts val="600"/>
              </a:spcBef>
              <a:buNone/>
            </a:pPr>
            <a:r>
              <a:rPr lang="pt-PT" sz="6400" dirty="0">
                <a:solidFill>
                  <a:srgbClr val="7030A0"/>
                </a:solidFill>
                <a:latin typeface="Candara" panose="020E0502030303020204" pitchFamily="34" charset="0"/>
              </a:rPr>
              <a:t>2.1 - </a:t>
            </a:r>
            <a:r>
              <a:rPr lang="pt-PT" sz="6400" b="1" dirty="0">
                <a:solidFill>
                  <a:srgbClr val="7030A0"/>
                </a:solidFill>
                <a:latin typeface="Candara" panose="020E0502030303020204" pitchFamily="34" charset="0"/>
              </a:rPr>
              <a:t>Identificação de risco</a:t>
            </a:r>
          </a:p>
          <a:p>
            <a:pPr marL="541338" lvl="2" indent="-360363" algn="just">
              <a:lnSpc>
                <a:spcPct val="120000"/>
              </a:lnSpc>
              <a:spcBef>
                <a:spcPts val="600"/>
              </a:spcBef>
              <a:buNone/>
            </a:pPr>
            <a:r>
              <a:rPr lang="pt-PT" sz="6400" dirty="0">
                <a:solidFill>
                  <a:srgbClr val="7030A0"/>
                </a:solidFill>
                <a:latin typeface="Candara" panose="020E0502030303020204" pitchFamily="34" charset="0"/>
              </a:rPr>
              <a:t>2.2 - </a:t>
            </a:r>
            <a:r>
              <a:rPr lang="pt-PT" sz="6400" b="1" dirty="0">
                <a:solidFill>
                  <a:srgbClr val="7030A0"/>
                </a:solidFill>
                <a:latin typeface="Candara" panose="020E0502030303020204" pitchFamily="34" charset="0"/>
              </a:rPr>
              <a:t>Análise de risco </a:t>
            </a:r>
          </a:p>
          <a:p>
            <a:pPr marL="541338" lvl="2" indent="-360363" algn="just">
              <a:lnSpc>
                <a:spcPct val="120000"/>
              </a:lnSpc>
              <a:spcBef>
                <a:spcPts val="600"/>
              </a:spcBef>
              <a:buNone/>
            </a:pPr>
            <a:r>
              <a:rPr lang="pt-PT" sz="6400" dirty="0">
                <a:solidFill>
                  <a:srgbClr val="7030A0"/>
                </a:solidFill>
                <a:latin typeface="Candara" panose="020E0502030303020204" pitchFamily="34" charset="0"/>
              </a:rPr>
              <a:t>2.3 - </a:t>
            </a:r>
            <a:r>
              <a:rPr lang="pt-PT" sz="6400" b="1" dirty="0">
                <a:solidFill>
                  <a:srgbClr val="7030A0"/>
                </a:solidFill>
                <a:latin typeface="Candara" panose="020E0502030303020204" pitchFamily="34" charset="0"/>
              </a:rPr>
              <a:t>Avaliação de risco</a:t>
            </a:r>
          </a:p>
          <a:p>
            <a:pPr marL="244475" lvl="1" indent="-360363" algn="just">
              <a:lnSpc>
                <a:spcPct val="120000"/>
              </a:lnSpc>
              <a:spcBef>
                <a:spcPts val="1200"/>
              </a:spcBef>
              <a:buNone/>
            </a:pPr>
            <a:r>
              <a:rPr lang="pt-PT" sz="6200" dirty="0">
                <a:solidFill>
                  <a:schemeClr val="tx1"/>
                </a:solidFill>
                <a:latin typeface="Candara" panose="020E0502030303020204" pitchFamily="34" charset="0"/>
              </a:rPr>
              <a:t>3. </a:t>
            </a:r>
            <a:r>
              <a:rPr lang="pt-PT" sz="7200" b="1" dirty="0">
                <a:solidFill>
                  <a:schemeClr val="tx1"/>
                </a:solidFill>
                <a:latin typeface="Candara" panose="020E0502030303020204" pitchFamily="34" charset="0"/>
              </a:rPr>
              <a:t>Tratamento do risco</a:t>
            </a:r>
          </a:p>
          <a:p>
            <a:pPr marL="244475" lvl="1" indent="-360363" algn="just">
              <a:lnSpc>
                <a:spcPct val="120000"/>
              </a:lnSpc>
              <a:spcBef>
                <a:spcPts val="1200"/>
              </a:spcBef>
              <a:buNone/>
            </a:pPr>
            <a:r>
              <a:rPr lang="pt-PT" sz="7200" dirty="0">
                <a:solidFill>
                  <a:schemeClr val="tx1"/>
                </a:solidFill>
                <a:latin typeface="Candara" panose="020E0502030303020204" pitchFamily="34" charset="0"/>
              </a:rPr>
              <a:t>4. </a:t>
            </a:r>
            <a:r>
              <a:rPr lang="pt-PT" sz="7200" b="1" dirty="0">
                <a:solidFill>
                  <a:schemeClr val="tx1"/>
                </a:solidFill>
                <a:latin typeface="Candara" panose="020E0502030303020204" pitchFamily="34" charset="0"/>
              </a:rPr>
              <a:t>Aceitação do risco</a:t>
            </a:r>
          </a:p>
          <a:p>
            <a:pPr marL="244475" lvl="1" indent="-360363" algn="just">
              <a:lnSpc>
                <a:spcPct val="120000"/>
              </a:lnSpc>
              <a:spcBef>
                <a:spcPts val="1200"/>
              </a:spcBef>
              <a:buNone/>
            </a:pPr>
            <a:r>
              <a:rPr lang="pt-PT" sz="7200" dirty="0">
                <a:solidFill>
                  <a:schemeClr val="tx1"/>
                </a:solidFill>
                <a:latin typeface="Candara" panose="020E0502030303020204" pitchFamily="34" charset="0"/>
              </a:rPr>
              <a:t>5. Comunicação e consulta do risco</a:t>
            </a:r>
          </a:p>
          <a:p>
            <a:pPr marL="244475" lvl="1" indent="-360363" algn="just">
              <a:lnSpc>
                <a:spcPct val="120000"/>
              </a:lnSpc>
              <a:spcBef>
                <a:spcPts val="1200"/>
              </a:spcBef>
              <a:buNone/>
            </a:pPr>
            <a:r>
              <a:rPr lang="pt-PT" sz="7200" dirty="0">
                <a:solidFill>
                  <a:schemeClr val="tx1"/>
                </a:solidFill>
                <a:latin typeface="Candara" panose="020E0502030303020204" pitchFamily="34" charset="0"/>
              </a:rPr>
              <a:t>6. Monitorização e revisão do risco</a:t>
            </a:r>
          </a:p>
          <a:p>
            <a:pPr marL="263525" indent="-263525">
              <a:lnSpc>
                <a:spcPct val="120000"/>
              </a:lnSpc>
            </a:pPr>
            <a:endParaRPr lang="pt-PT" sz="2000" i="0" dirty="0">
              <a:solidFill>
                <a:srgbClr val="242021"/>
              </a:solidFill>
              <a:effectLst/>
              <a:latin typeface="Candara" panose="020E0502030303020204" pitchFamily="34" charset="0"/>
            </a:endParaRPr>
          </a:p>
          <a:p>
            <a:pPr marL="263525" indent="-263525">
              <a:lnSpc>
                <a:spcPct val="120000"/>
              </a:lnSpc>
            </a:pPr>
            <a:endParaRPr lang="pt-PT" sz="2000" i="0" dirty="0">
              <a:solidFill>
                <a:srgbClr val="242021"/>
              </a:solidFill>
              <a:effectLst/>
              <a:latin typeface="Candara" panose="020E0502030303020204" pitchFamily="34" charset="0"/>
            </a:endParaRPr>
          </a:p>
          <a:p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A247704-E1C8-4FD8-9CBC-6C560FBAE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022040"/>
            <a:ext cx="5161652" cy="5615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23CAEA-3269-43BD-8707-860130F17F6A}"/>
              </a:ext>
            </a:extLst>
          </p:cNvPr>
          <p:cNvSpPr txBox="1"/>
          <p:nvPr/>
        </p:nvSpPr>
        <p:spPr>
          <a:xfrm>
            <a:off x="4631571" y="14912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1" charset="0"/>
                <a:ea typeface="+mn-ea"/>
                <a:cs typeface="+mn-cs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CD4112-D38A-4909-810F-D8B55D7E6929}"/>
              </a:ext>
            </a:extLst>
          </p:cNvPr>
          <p:cNvSpPr/>
          <p:nvPr/>
        </p:nvSpPr>
        <p:spPr>
          <a:xfrm>
            <a:off x="4572000" y="1470531"/>
            <a:ext cx="432048" cy="4107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A4DE225-C432-46AF-812A-6236EAFAF1AD}"/>
              </a:ext>
            </a:extLst>
          </p:cNvPr>
          <p:cNvSpPr txBox="1"/>
          <p:nvPr/>
        </p:nvSpPr>
        <p:spPr>
          <a:xfrm>
            <a:off x="8238106" y="30599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1" charset="0"/>
                <a:ea typeface="+mn-ea"/>
                <a:cs typeface="+mn-cs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6AE11E5-836B-4462-9323-5B8155CD097A}"/>
              </a:ext>
            </a:extLst>
          </p:cNvPr>
          <p:cNvSpPr/>
          <p:nvPr/>
        </p:nvSpPr>
        <p:spPr>
          <a:xfrm>
            <a:off x="8174617" y="3050685"/>
            <a:ext cx="432048" cy="4107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DD9CC82-D808-429A-8604-21944989E06E}"/>
              </a:ext>
            </a:extLst>
          </p:cNvPr>
          <p:cNvSpPr txBox="1"/>
          <p:nvPr/>
        </p:nvSpPr>
        <p:spPr>
          <a:xfrm>
            <a:off x="4648025" y="50078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1" charset="0"/>
                <a:ea typeface="+mn-ea"/>
                <a:cs typeface="+mn-cs"/>
              </a:rPr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1D6444C-FDDE-4209-91ED-6DD33AF183C5}"/>
              </a:ext>
            </a:extLst>
          </p:cNvPr>
          <p:cNvSpPr/>
          <p:nvPr/>
        </p:nvSpPr>
        <p:spPr>
          <a:xfrm>
            <a:off x="4585336" y="4971440"/>
            <a:ext cx="432048" cy="4107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4F4FCA9-0C9F-4E81-BDC2-691924D6C552}"/>
              </a:ext>
            </a:extLst>
          </p:cNvPr>
          <p:cNvSpPr txBox="1"/>
          <p:nvPr/>
        </p:nvSpPr>
        <p:spPr>
          <a:xfrm>
            <a:off x="4631571" y="59535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1" charset="0"/>
                <a:ea typeface="+mn-ea"/>
                <a:cs typeface="+mn-cs"/>
              </a:rPr>
              <a:t>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29EAEE-6DC6-4406-9E04-17FB304839FE}"/>
              </a:ext>
            </a:extLst>
          </p:cNvPr>
          <p:cNvSpPr/>
          <p:nvPr/>
        </p:nvSpPr>
        <p:spPr>
          <a:xfrm>
            <a:off x="4572000" y="5914777"/>
            <a:ext cx="432048" cy="4107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BAFC93C-3A38-451F-BFB1-E9833937E831}"/>
              </a:ext>
            </a:extLst>
          </p:cNvPr>
          <p:cNvSpPr txBox="1"/>
          <p:nvPr/>
        </p:nvSpPr>
        <p:spPr>
          <a:xfrm>
            <a:off x="3456671" y="305068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1" charset="0"/>
                <a:ea typeface="+mn-ea"/>
                <a:cs typeface="+mn-cs"/>
              </a:rPr>
              <a:t>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48E397B-0B31-48A3-BAF7-A45C45F9F8F8}"/>
              </a:ext>
            </a:extLst>
          </p:cNvPr>
          <p:cNvSpPr/>
          <p:nvPr/>
        </p:nvSpPr>
        <p:spPr>
          <a:xfrm>
            <a:off x="3393182" y="3041410"/>
            <a:ext cx="432048" cy="4107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DC1821C0-43B3-4BCA-A9B7-A02709566847}"/>
              </a:ext>
            </a:extLst>
          </p:cNvPr>
          <p:cNvSpPr/>
          <p:nvPr/>
        </p:nvSpPr>
        <p:spPr>
          <a:xfrm>
            <a:off x="5006799" y="2132856"/>
            <a:ext cx="2848728" cy="2411435"/>
          </a:xfrm>
          <a:prstGeom prst="rect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D65ECACB-BE6B-456B-BCEE-CA70A520C50D}"/>
              </a:ext>
            </a:extLst>
          </p:cNvPr>
          <p:cNvSpPr txBox="1"/>
          <p:nvPr/>
        </p:nvSpPr>
        <p:spPr>
          <a:xfrm>
            <a:off x="6464896" y="20238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1" charset="0"/>
                <a:ea typeface="+mn-ea"/>
                <a:cs typeface="+mn-cs"/>
              </a:rPr>
              <a:t>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A90F829-82C1-49CF-A7F2-B69098DD8B8B}"/>
              </a:ext>
            </a:extLst>
          </p:cNvPr>
          <p:cNvSpPr/>
          <p:nvPr/>
        </p:nvSpPr>
        <p:spPr>
          <a:xfrm>
            <a:off x="6405325" y="2003117"/>
            <a:ext cx="432048" cy="4107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Marcador de Posição de Conteúdo 7">
            <a:extLst>
              <a:ext uri="{FF2B5EF4-FFF2-40B4-BE49-F238E27FC236}">
                <a16:creationId xmlns:a16="http://schemas.microsoft.com/office/drawing/2014/main" id="{262EFCF8-0BAA-4E11-B1FE-B589594C7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384" y="2112145"/>
            <a:ext cx="2864833" cy="243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2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87905F5-0C63-419D-A3FB-FBCF39D72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4052" y="1183612"/>
            <a:ext cx="9168052" cy="577378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t-PT" sz="2600" b="1" dirty="0">
                <a:latin typeface="Candara" panose="020E0502030303020204" pitchFamily="34" charset="0"/>
              </a:rPr>
              <a:t>Vulnerabilidade:</a:t>
            </a:r>
          </a:p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pt-PT" b="1" i="1" dirty="0">
                <a:latin typeface="Candara" panose="020E0502030303020204" pitchFamily="34" charset="0"/>
              </a:rPr>
              <a:t>A probabilidade de que as ações de um agente de ameaça resultem em perda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pt-PT" sz="2600" dirty="0">
                <a:latin typeface="Candara" panose="020E0502030303020204" pitchFamily="34" charset="0"/>
              </a:rPr>
              <a:t>Expressa em percentagem.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pt-PT" sz="2200" dirty="0">
                <a:latin typeface="Candara" panose="020E0502030303020204" pitchFamily="34" charset="0"/>
              </a:rPr>
              <a:t>A casa é 100% vulnerável a danos de um tornado.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pt-PT" sz="2200" dirty="0">
                <a:latin typeface="Candara" panose="020E0502030303020204" pitchFamily="34" charset="0"/>
              </a:rPr>
              <a:t>A fechadura é 80% vulnerável a comprometimentos por arrombamento.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pt-PT" sz="2200" dirty="0">
                <a:latin typeface="Candara" panose="020E0502030303020204" pitchFamily="34" charset="0"/>
              </a:rPr>
              <a:t>Essa password é 1% vulnerável a tentativas de força bruta.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pt-PT" sz="2600" dirty="0">
                <a:latin typeface="Candara" panose="020E0502030303020204" pitchFamily="34" charset="0"/>
              </a:rPr>
              <a:t>Normalmente expressa como uma distribuição dentro de um intervalo: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pt-PT" sz="2200" dirty="0">
                <a:latin typeface="Candara" panose="020E0502030303020204" pitchFamily="34" charset="0"/>
              </a:rPr>
              <a:t>Essa fechadura está entre 5% a 20% vulnerável a arrombamento, com um valor mais provável de 10%. (</a:t>
            </a:r>
            <a:r>
              <a:rPr lang="pt-PT" sz="2200" i="1" dirty="0">
                <a:latin typeface="Candara" panose="020E0502030303020204" pitchFamily="34" charset="0"/>
              </a:rPr>
              <a:t>ou seja, entre 5% a 20% das tentativas de arrombamento, mais provavelmente 10%, serão bem-sucedidas</a:t>
            </a:r>
            <a:r>
              <a:rPr lang="pt-PT" sz="2200" dirty="0">
                <a:latin typeface="Candara" panose="020E0502030303020204" pitchFamily="34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pt-PT" sz="2600" dirty="0">
                <a:latin typeface="Candara" panose="020E0502030303020204" pitchFamily="34" charset="0"/>
              </a:rPr>
              <a:t>A vulnerabilidade existe quando há uma diferença entre a </a:t>
            </a:r>
            <a:r>
              <a:rPr lang="pt-PT" sz="2600" b="1" dirty="0">
                <a:latin typeface="Candara" panose="020E0502030303020204" pitchFamily="34" charset="0"/>
              </a:rPr>
              <a:t>Capacidade da Ameaça (</a:t>
            </a:r>
            <a:r>
              <a:rPr lang="pt-PT" sz="2600" b="1" dirty="0" err="1">
                <a:latin typeface="Candara" panose="020E0502030303020204" pitchFamily="34" charset="0"/>
              </a:rPr>
              <a:t>TCap</a:t>
            </a:r>
            <a:r>
              <a:rPr lang="pt-PT" sz="2600" b="1" dirty="0">
                <a:latin typeface="Candara" panose="020E0502030303020204" pitchFamily="34" charset="0"/>
              </a:rPr>
              <a:t>) </a:t>
            </a:r>
            <a:r>
              <a:rPr lang="pt-PT" sz="2600" dirty="0">
                <a:latin typeface="Candara" panose="020E0502030303020204" pitchFamily="34" charset="0"/>
              </a:rPr>
              <a:t>e a </a:t>
            </a:r>
            <a:r>
              <a:rPr lang="pt-PT" sz="2600" b="1" dirty="0">
                <a:latin typeface="Candara" panose="020E0502030303020204" pitchFamily="34" charset="0"/>
              </a:rPr>
              <a:t>Dificuldade em Resistir (RS)</a:t>
            </a:r>
            <a:r>
              <a:rPr lang="pt-PT" sz="2600" dirty="0">
                <a:latin typeface="Candara" panose="020E0502030303020204" pitchFamily="34" charset="0"/>
              </a:rPr>
              <a:t>.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pt-PT" sz="2600" dirty="0">
                <a:latin typeface="Candara" panose="020E0502030303020204" pitchFamily="34" charset="0"/>
              </a:rPr>
              <a:t>A vulnerabilidade é existentes avaliada no </a:t>
            </a:r>
            <a:r>
              <a:rPr lang="pt-PT" sz="2600" b="1" dirty="0">
                <a:latin typeface="Candara" panose="020E0502030303020204" pitchFamily="34" charset="0"/>
              </a:rPr>
              <a:t>contexto</a:t>
            </a:r>
            <a:r>
              <a:rPr lang="pt-PT" sz="2600" dirty="0">
                <a:latin typeface="Candara" panose="020E0502030303020204" pitchFamily="34" charset="0"/>
              </a:rPr>
              <a:t> e em função dos tipos de ameaças e de controlo específicos: 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pt-PT" sz="2300" dirty="0">
                <a:latin typeface="Candara" panose="020E0502030303020204" pitchFamily="34" charset="0"/>
              </a:rPr>
              <a:t>Ex: a dificuldade ou não em superar os controlos antivírus é irrelevante se a análise de risco for sobre fraude interna.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pt-PT" sz="2200" dirty="0">
              <a:latin typeface="Candara" panose="020E0502030303020204" pitchFamily="34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endParaRPr lang="pt-PT" sz="2200" dirty="0">
              <a:latin typeface="Candara" panose="020E0502030303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FD02DA7-3D6F-41BB-A704-C1AF5A604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41" y="8979"/>
            <a:ext cx="3190546" cy="133178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EAB92C-A138-41A5-8D27-CF54145D2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81" y="-64655"/>
            <a:ext cx="9144000" cy="1106489"/>
          </a:xfrm>
        </p:spPr>
        <p:txBody>
          <a:bodyPr>
            <a:normAutofit/>
          </a:bodyPr>
          <a:lstStyle/>
          <a:p>
            <a:r>
              <a:rPr kumimoji="0" lang="pt-PT" sz="22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Etapa 2: Avaliar a frequência do evento de perda (</a:t>
            </a:r>
            <a:r>
              <a:rPr kumimoji="0" lang="pt-PT" sz="2200" b="1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LEF</a:t>
            </a:r>
            <a:r>
              <a:rPr kumimoji="0" lang="pt-PT" sz="22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)</a:t>
            </a:r>
            <a:br>
              <a:rPr kumimoji="0" lang="pt-PT" sz="22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lang="pt-PT" sz="2200" dirty="0">
                <a:latin typeface="Candara" panose="020E0502030303020204" pitchFamily="34" charset="0"/>
              </a:rPr>
              <a:t>Vulnerabilidade (</a:t>
            </a:r>
            <a:r>
              <a:rPr lang="pt-PT" sz="2200" b="1" dirty="0" err="1">
                <a:latin typeface="Candara" panose="020E0502030303020204" pitchFamily="34" charset="0"/>
              </a:rPr>
              <a:t>Vuln</a:t>
            </a:r>
            <a:r>
              <a:rPr lang="pt-PT" sz="2200" dirty="0">
                <a:latin typeface="Candara" panose="020E0502030303020204" pitchFamily="34" charset="0"/>
              </a:rPr>
              <a:t>)</a:t>
            </a:r>
            <a:endParaRPr lang="pt-PT" sz="2200" dirty="0">
              <a:solidFill>
                <a:srgbClr val="0503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980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5F19F4-C0B1-4F03-8E1E-E2F39C325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Etapa 2: Avaliar a frequência do evento de perda (</a:t>
            </a:r>
            <a:r>
              <a:rPr kumimoji="0" lang="pt-PT" sz="2400" b="1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LEF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)</a:t>
            </a:r>
            <a:b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lang="pt-PT" sz="2200" dirty="0">
                <a:latin typeface="Candara" panose="020E0502030303020204" pitchFamily="34" charset="0"/>
              </a:rPr>
              <a:t>Vulnerabilidade (</a:t>
            </a:r>
            <a:r>
              <a:rPr lang="pt-PT" sz="2200" b="1" dirty="0" err="1">
                <a:latin typeface="Candara" panose="020E0502030303020204" pitchFamily="34" charset="0"/>
              </a:rPr>
              <a:t>Vuln</a:t>
            </a:r>
            <a:r>
              <a:rPr lang="pt-PT" sz="2200" dirty="0">
                <a:latin typeface="Candara" panose="020E0502030303020204" pitchFamily="34" charset="0"/>
              </a:rPr>
              <a:t>)</a:t>
            </a:r>
            <a:endParaRPr lang="pt-PT" sz="220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295A34A-1632-4A23-9DD2-CDA716B8C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53293"/>
            <a:ext cx="9028534" cy="516690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2200" b="1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Threat Capability (</a:t>
            </a:r>
            <a:r>
              <a:rPr lang="en-US" sz="2200" b="1" i="0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TCap</a:t>
            </a:r>
            <a:r>
              <a:rPr lang="en-US" sz="2200" b="1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)</a:t>
            </a:r>
            <a:br>
              <a:rPr lang="en-US" sz="2200" b="1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</a:br>
            <a:r>
              <a:rPr lang="pt-PT" sz="2200" b="1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A capacidade de um agente de ameaça.</a:t>
            </a:r>
          </a:p>
          <a:p>
            <a:pPr algn="just">
              <a:lnSpc>
                <a:spcPct val="120000"/>
              </a:lnSpc>
            </a:pPr>
            <a:r>
              <a:rPr lang="pt-PT" sz="2200" b="1" i="0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TCap</a:t>
            </a:r>
            <a:r>
              <a:rPr lang="pt-PT" sz="2200" b="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é uma questão de </a:t>
            </a:r>
            <a:r>
              <a:rPr lang="pt-PT" sz="2200" b="1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competências</a:t>
            </a:r>
            <a:r>
              <a:rPr lang="pt-PT" sz="2200" b="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(</a:t>
            </a:r>
            <a:r>
              <a:rPr lang="pt-PT" sz="2200" b="0" i="1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conhecimento e experiência</a:t>
            </a:r>
            <a:r>
              <a:rPr lang="pt-PT" sz="2200" b="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) e </a:t>
            </a:r>
            <a:r>
              <a:rPr lang="pt-PT" sz="2200" b="1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recursos</a:t>
            </a:r>
            <a:r>
              <a:rPr lang="pt-PT" sz="2200" b="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(</a:t>
            </a:r>
            <a:r>
              <a:rPr lang="pt-PT" sz="2200" b="0" i="1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tempo e material</a:t>
            </a:r>
            <a:r>
              <a:rPr lang="pt-PT" sz="2200" b="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). </a:t>
            </a:r>
          </a:p>
          <a:p>
            <a:pPr lvl="1" algn="just">
              <a:lnSpc>
                <a:spcPct val="120000"/>
              </a:lnSpc>
            </a:pPr>
            <a:r>
              <a:rPr lang="pt-PT" sz="2000" b="0" i="0" dirty="0">
                <a:effectLst/>
                <a:latin typeface="Candara" panose="020E0502030303020204" pitchFamily="34" charset="0"/>
              </a:rPr>
              <a:t>Com agentes de ameaça naturais, é uma questão </a:t>
            </a:r>
            <a:r>
              <a:rPr lang="pt-PT" sz="2200" b="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de </a:t>
            </a:r>
            <a:r>
              <a:rPr lang="pt-PT" sz="2200" b="1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força/poder</a:t>
            </a:r>
            <a:r>
              <a:rPr lang="pt-PT" sz="2200" b="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pt-PT" sz="2200" b="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Um </a:t>
            </a:r>
            <a:r>
              <a:rPr lang="pt-PT" sz="2200" b="0" i="1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continuum</a:t>
            </a:r>
            <a:r>
              <a:rPr lang="pt-PT" sz="2200" b="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</a:t>
            </a:r>
            <a:r>
              <a:rPr lang="pt-PT" sz="2200" b="1" i="0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TCap</a:t>
            </a:r>
            <a:r>
              <a:rPr lang="pt-PT" sz="2200" b="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é uma escala de percentis de 1 a 100, que representa uma gama abrangente de capacidades para uma população de agentes de ameaça.</a:t>
            </a:r>
          </a:p>
          <a:p>
            <a:pPr marL="615950" lvl="1" indent="-285750" algn="just">
              <a:lnSpc>
                <a:spcPct val="120000"/>
              </a:lnSpc>
            </a:pPr>
            <a:r>
              <a:rPr lang="pt-PT" sz="2000" b="0" i="0" dirty="0">
                <a:effectLst/>
                <a:latin typeface="Candara" panose="020E0502030303020204" pitchFamily="34" charset="0"/>
              </a:rPr>
              <a:t>Ex: o </a:t>
            </a:r>
            <a:r>
              <a:rPr lang="pt-PT" sz="2000" b="0" i="0" dirty="0" err="1">
                <a:effectLst/>
                <a:latin typeface="Candara" panose="020E0502030303020204" pitchFamily="34" charset="0"/>
              </a:rPr>
              <a:t>cibercriminoso</a:t>
            </a:r>
            <a:r>
              <a:rPr lang="pt-PT" sz="2000" b="0" i="0" dirty="0">
                <a:effectLst/>
                <a:latin typeface="Candara" panose="020E0502030303020204" pitchFamily="34" charset="0"/>
              </a:rPr>
              <a:t> menos capaz está no 60º percentil, o mais capaz no 100º e a maioria está em </a:t>
            </a:r>
            <a:r>
              <a:rPr lang="pt-PT" sz="2000" b="0" i="0" dirty="0" err="1">
                <a:effectLst/>
                <a:latin typeface="Candara" panose="020E0502030303020204" pitchFamily="34" charset="0"/>
              </a:rPr>
              <a:t>aprox</a:t>
            </a:r>
            <a:r>
              <a:rPr lang="pt-PT" sz="2000" b="0" i="0" baseline="30000" dirty="0" err="1">
                <a:effectLst/>
                <a:latin typeface="Candara" panose="020E0502030303020204" pitchFamily="34" charset="0"/>
              </a:rPr>
              <a:t>te</a:t>
            </a:r>
            <a:r>
              <a:rPr lang="pt-PT" sz="2000" b="0" i="0" dirty="0">
                <a:effectLst/>
                <a:latin typeface="Candara" panose="020E0502030303020204" pitchFamily="34" charset="0"/>
              </a:rPr>
              <a:t>.  90º percentil.</a:t>
            </a:r>
          </a:p>
          <a:p>
            <a:pPr marL="615950" lvl="1" indent="-285750" algn="just">
              <a:lnSpc>
                <a:spcPct val="120000"/>
              </a:lnSpc>
            </a:pPr>
            <a:r>
              <a:rPr lang="pt-PT" sz="2000" b="0" i="0" dirty="0">
                <a:effectLst/>
                <a:latin typeface="Candara" panose="020E0502030303020204" pitchFamily="34" charset="0"/>
              </a:rPr>
              <a:t>Tende-se a concentrar no pior caso, mas isso é pensar em termos de </a:t>
            </a:r>
            <a:r>
              <a:rPr lang="pt-PT" sz="2000" b="1" i="0" dirty="0">
                <a:effectLst/>
                <a:latin typeface="Candara" panose="020E0502030303020204" pitchFamily="34" charset="0"/>
              </a:rPr>
              <a:t>possibilidade</a:t>
            </a:r>
            <a:r>
              <a:rPr lang="pt-PT" sz="2000" b="0" i="0" dirty="0">
                <a:effectLst/>
                <a:latin typeface="Candara" panose="020E0502030303020204" pitchFamily="34" charset="0"/>
              </a:rPr>
              <a:t>, não de </a:t>
            </a:r>
            <a:r>
              <a:rPr lang="pt-PT" sz="2000" b="1" i="0" dirty="0">
                <a:effectLst/>
                <a:latin typeface="Candara" panose="020E0502030303020204" pitchFamily="34" charset="0"/>
              </a:rPr>
              <a:t>probabilidade</a:t>
            </a:r>
            <a:r>
              <a:rPr lang="pt-PT" sz="2000" b="0" i="0" dirty="0">
                <a:effectLst/>
                <a:latin typeface="Candara" panose="020E0502030303020204" pitchFamily="34" charset="0"/>
              </a:rPr>
              <a:t>.</a:t>
            </a:r>
            <a:endParaRPr lang="en-US" sz="2000" b="0" i="0" dirty="0">
              <a:effectLst/>
              <a:latin typeface="Candara" panose="020E0502030303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BE9E8B8-A44E-461A-9760-90CF8E8C8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0" y="18255"/>
            <a:ext cx="1936254" cy="1448898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354945B-E821-41FD-BB16-1342CCA88394}"/>
              </a:ext>
            </a:extLst>
          </p:cNvPr>
          <p:cNvSpPr/>
          <p:nvPr/>
        </p:nvSpPr>
        <p:spPr>
          <a:xfrm>
            <a:off x="7625844" y="138948"/>
            <a:ext cx="978603" cy="465047"/>
          </a:xfrm>
          <a:prstGeom prst="rect">
            <a:avLst/>
          </a:prstGeom>
          <a:noFill/>
          <a:ln w="19050">
            <a:solidFill>
              <a:srgbClr val="050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srgbClr val="05030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DB0ECA8-B375-4931-8C88-A0266EE0F879}"/>
              </a:ext>
            </a:extLst>
          </p:cNvPr>
          <p:cNvSpPr/>
          <p:nvPr/>
        </p:nvSpPr>
        <p:spPr>
          <a:xfrm>
            <a:off x="8104212" y="714062"/>
            <a:ext cx="867834" cy="6392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srgbClr val="05030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5DF0D6E-B544-445B-88DD-769E480B8C07}"/>
              </a:ext>
            </a:extLst>
          </p:cNvPr>
          <p:cNvSpPr/>
          <p:nvPr/>
        </p:nvSpPr>
        <p:spPr>
          <a:xfrm>
            <a:off x="7285623" y="949909"/>
            <a:ext cx="680442" cy="174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1F1A230-9386-4032-8FFD-E7835225A68F}"/>
              </a:ext>
            </a:extLst>
          </p:cNvPr>
          <p:cNvSpPr txBox="1"/>
          <p:nvPr/>
        </p:nvSpPr>
        <p:spPr>
          <a:xfrm>
            <a:off x="7134686" y="802845"/>
            <a:ext cx="101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Resistance</a:t>
            </a:r>
            <a:r>
              <a:rPr kumimoji="0" lang="pt-PT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Strength</a:t>
            </a:r>
            <a:r>
              <a:rPr kumimoji="0" lang="pt-PT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</a:t>
            </a:r>
            <a:endParaRPr kumimoji="0" lang="pt-PT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4375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C1A865-14D3-4630-871E-8D98FBE35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Etapa 2: Avaliar a frequência do evento de perda (</a:t>
            </a:r>
            <a:r>
              <a:rPr kumimoji="0" lang="pt-PT" sz="2400" b="1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LEF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)</a:t>
            </a:r>
            <a:b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lang="pt-PT" sz="2200" dirty="0">
                <a:latin typeface="Candara" panose="020E0502030303020204" pitchFamily="34" charset="0"/>
              </a:rPr>
              <a:t>Vulnerabilidade (</a:t>
            </a:r>
            <a:r>
              <a:rPr lang="pt-PT" sz="2200" b="1" dirty="0" err="1">
                <a:latin typeface="Candara" panose="020E0502030303020204" pitchFamily="34" charset="0"/>
              </a:rPr>
              <a:t>Vuln</a:t>
            </a:r>
            <a:r>
              <a:rPr lang="pt-PT" sz="2200" dirty="0">
                <a:latin typeface="Candara" panose="020E0502030303020204" pitchFamily="34" charset="0"/>
              </a:rPr>
              <a:t>)</a:t>
            </a:r>
            <a:endParaRPr lang="pt-PT" sz="220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BAFB0A-9E5B-4C14-AF26-5CB2FB0F0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06288" y="1124744"/>
            <a:ext cx="9630816" cy="5112731"/>
          </a:xfr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spcBef>
                <a:spcPts val="1200"/>
              </a:spcBef>
              <a:buNone/>
            </a:pPr>
            <a:r>
              <a:rPr lang="pt-PT" i="0" dirty="0">
                <a:effectLst/>
                <a:latin typeface="Candara" panose="020E0502030303020204" pitchFamily="34" charset="0"/>
              </a:rPr>
              <a:t>Estimar a capacidade de ameaça (</a:t>
            </a:r>
            <a:r>
              <a:rPr lang="pt-PT" b="1" i="0" dirty="0" err="1">
                <a:effectLst/>
                <a:latin typeface="Candara" panose="020E0502030303020204" pitchFamily="34" charset="0"/>
              </a:rPr>
              <a:t>TCap</a:t>
            </a:r>
            <a:r>
              <a:rPr lang="pt-PT" i="0" dirty="0">
                <a:effectLst/>
                <a:latin typeface="Candara" panose="020E0502030303020204" pitchFamily="34" charset="0"/>
              </a:rPr>
              <a:t>)</a:t>
            </a:r>
          </a:p>
          <a:p>
            <a:pPr marL="644525" indent="-342900">
              <a:lnSpc>
                <a:spcPct val="100000"/>
              </a:lnSpc>
              <a:spcBef>
                <a:spcPts val="600"/>
              </a:spcBef>
            </a:pPr>
            <a:r>
              <a:rPr lang="pt-PT" sz="2000" dirty="0">
                <a:latin typeface="Candara" panose="020E0502030303020204" pitchFamily="34" charset="0"/>
              </a:rPr>
              <a:t>O que interessa é estimar a capacidade e recursos que um membro médio da comunidade de ameaças selecionada, pode utilizar contra um ativo/serviço nas circunstância descritas para cada cenário:</a:t>
            </a:r>
          </a:p>
          <a:p>
            <a:pPr marL="974725" lvl="1" indent="-342900">
              <a:lnSpc>
                <a:spcPct val="100000"/>
              </a:lnSpc>
              <a:spcBef>
                <a:spcPts val="600"/>
              </a:spcBef>
            </a:pPr>
            <a:r>
              <a:rPr lang="pt-PT" sz="2000" dirty="0">
                <a:latin typeface="Candara" panose="020E0502030303020204" pitchFamily="34" charset="0"/>
              </a:rPr>
              <a:t>Ex 1 – acesso por </a:t>
            </a:r>
            <a:r>
              <a:rPr lang="pt-PT" sz="2000" i="1" dirty="0">
                <a:latin typeface="Candara" panose="020E0502030303020204" pitchFamily="34" charset="0"/>
              </a:rPr>
              <a:t>login aos ficheiros da gestão de clientes</a:t>
            </a:r>
            <a:r>
              <a:rPr lang="pt-PT" sz="2000" dirty="0">
                <a:latin typeface="Candara" panose="020E0502030303020204" pitchFamily="34" charset="0"/>
              </a:rPr>
              <a:t>, por um funcionário da empresa (jardineiro), porque conseguiu aceder á </a:t>
            </a:r>
            <a:r>
              <a:rPr lang="pt-PT" sz="2000" i="1" dirty="0">
                <a:latin typeface="Candara" panose="020E0502030303020204" pitchFamily="34" charset="0"/>
              </a:rPr>
              <a:t>password</a:t>
            </a:r>
            <a:r>
              <a:rPr lang="pt-PT" sz="2000" dirty="0">
                <a:latin typeface="Candara" panose="020E0502030303020204" pitchFamily="34" charset="0"/>
              </a:rPr>
              <a:t> de alguém… qual seria a sua </a:t>
            </a:r>
            <a:r>
              <a:rPr lang="pt-PT" sz="2000" b="1" dirty="0" err="1">
                <a:latin typeface="Candara" panose="020E0502030303020204" pitchFamily="34" charset="0"/>
              </a:rPr>
              <a:t>TCap</a:t>
            </a:r>
            <a:r>
              <a:rPr lang="pt-PT" sz="2000" dirty="0">
                <a:latin typeface="Candara" panose="020E0502030303020204" pitchFamily="34" charset="0"/>
              </a:rPr>
              <a:t> ? </a:t>
            </a:r>
          </a:p>
          <a:p>
            <a:pPr marL="974725" lvl="1" indent="-342900">
              <a:lnSpc>
                <a:spcPct val="100000"/>
              </a:lnSpc>
              <a:spcBef>
                <a:spcPts val="600"/>
              </a:spcBef>
            </a:pPr>
            <a:r>
              <a:rPr lang="pt-PT" sz="2000" dirty="0">
                <a:latin typeface="Candara" panose="020E0502030303020204" pitchFamily="34" charset="0"/>
              </a:rPr>
              <a:t>Ex2 - </a:t>
            </a:r>
            <a:r>
              <a:rPr lang="pt-PT" sz="2000" i="1" dirty="0">
                <a:latin typeface="Candara" panose="020E0502030303020204" pitchFamily="34" charset="0"/>
              </a:rPr>
              <a:t>Ataque de injeção de SQL ao Server </a:t>
            </a:r>
            <a:r>
              <a:rPr lang="pt-PT" sz="2000" dirty="0">
                <a:latin typeface="Candara" panose="020E0502030303020204" pitchFamily="34" charset="0"/>
              </a:rPr>
              <a:t>da Organização, pelo mesmo funcionário. A sua </a:t>
            </a:r>
            <a:r>
              <a:rPr lang="pt-PT" sz="2000" b="1" dirty="0" err="1">
                <a:latin typeface="Candara" panose="020E0502030303020204" pitchFamily="34" charset="0"/>
              </a:rPr>
              <a:t>TCap</a:t>
            </a:r>
            <a:r>
              <a:rPr lang="pt-PT" sz="2000" dirty="0">
                <a:latin typeface="Candara" panose="020E0502030303020204" pitchFamily="34" charset="0"/>
              </a:rPr>
              <a:t> seria </a:t>
            </a:r>
            <a:r>
              <a:rPr lang="pt-PT" sz="2000" b="1" dirty="0">
                <a:latin typeface="Candara" panose="020E0502030303020204" pitchFamily="34" charset="0"/>
              </a:rPr>
              <a:t>maior</a:t>
            </a:r>
            <a:r>
              <a:rPr lang="pt-PT" sz="2000" dirty="0">
                <a:latin typeface="Candara" panose="020E0502030303020204" pitchFamily="34" charset="0"/>
              </a:rPr>
              <a:t> ou </a:t>
            </a:r>
            <a:r>
              <a:rPr lang="pt-PT" sz="2000" b="1" dirty="0">
                <a:latin typeface="Candara" panose="020E0502030303020204" pitchFamily="34" charset="0"/>
              </a:rPr>
              <a:t>menor</a:t>
            </a:r>
            <a:r>
              <a:rPr lang="pt-PT" sz="2000" dirty="0">
                <a:latin typeface="Candara" panose="020E0502030303020204" pitchFamily="34" charset="0"/>
              </a:rPr>
              <a:t> ?</a:t>
            </a:r>
          </a:p>
          <a:p>
            <a:pPr marL="631825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pt-PT" sz="2000" dirty="0">
                <a:solidFill>
                  <a:srgbClr val="FF0000"/>
                </a:solidFill>
                <a:latin typeface="Candara" panose="020E0502030303020204" pitchFamily="34" charset="0"/>
              </a:rPr>
              <a:t>                                                                Muito menor…</a:t>
            </a:r>
            <a:endParaRPr lang="en-US" sz="2000" dirty="0">
              <a:solidFill>
                <a:srgbClr val="FF0000"/>
              </a:solidFill>
              <a:latin typeface="Candara" panose="020E0502030303020204" pitchFamily="34" charset="0"/>
            </a:endParaRPr>
          </a:p>
          <a:p>
            <a:pPr marL="0" indent="0" algn="ctr">
              <a:lnSpc>
                <a:spcPct val="120000"/>
              </a:lnSpc>
              <a:spcBef>
                <a:spcPts val="1200"/>
              </a:spcBef>
              <a:buNone/>
            </a:pPr>
            <a:endParaRPr lang="pt-PT" i="0" dirty="0">
              <a:effectLst/>
              <a:latin typeface="Candara" panose="020E0502030303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29F805B-51AD-4D9C-807E-223981D42396}"/>
              </a:ext>
            </a:extLst>
          </p:cNvPr>
          <p:cNvSpPr txBox="1"/>
          <p:nvPr/>
        </p:nvSpPr>
        <p:spPr>
          <a:xfrm>
            <a:off x="28600" y="4869160"/>
            <a:ext cx="92959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pt-PT" sz="2200" b="0" i="0" dirty="0">
              <a:solidFill>
                <a:srgbClr val="000000"/>
              </a:solidFill>
              <a:effectLst/>
              <a:latin typeface="Candara" panose="020E05020303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PT" sz="2000" b="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A capacidade de ameaça é sempre estimada em relação ao cenário. No segundo cenário (SQL), a capacidade de ameaça provavelmente seria estimada como baixa ou mesmo muito baixa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pt-PT" sz="2000" dirty="0">
                <a:solidFill>
                  <a:srgbClr val="7030A0"/>
                </a:solidFill>
                <a:latin typeface="Candara" panose="020E0502030303020204" pitchFamily="34" charset="0"/>
              </a:rPr>
              <a:t>talvez entre os últimos 2% em comparação com a população geral de ameaças</a:t>
            </a:r>
          </a:p>
        </p:txBody>
      </p:sp>
    </p:spTree>
    <p:extLst>
      <p:ext uri="{BB962C8B-B14F-4D97-AF65-F5344CB8AC3E}">
        <p14:creationId xmlns:p14="http://schemas.microsoft.com/office/powerpoint/2010/main" val="174319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00024-548F-4AE5-A076-BBE5038F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Etapa 2: Avaliar a frequência do evento de perda (</a:t>
            </a:r>
            <a:r>
              <a:rPr kumimoji="0" lang="pt-PT" sz="2400" b="1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LEF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)</a:t>
            </a:r>
            <a:b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lang="pt-PT" sz="2200" dirty="0">
                <a:latin typeface="Candara" panose="020E0502030303020204" pitchFamily="34" charset="0"/>
              </a:rPr>
              <a:t>Vulnerabilidade (</a:t>
            </a:r>
            <a:r>
              <a:rPr lang="pt-PT" sz="2200" b="1" dirty="0" err="1">
                <a:latin typeface="Candara" panose="020E0502030303020204" pitchFamily="34" charset="0"/>
              </a:rPr>
              <a:t>Vuln</a:t>
            </a:r>
            <a:r>
              <a:rPr lang="pt-PT" sz="2200" dirty="0">
                <a:latin typeface="Candara" panose="020E0502030303020204" pitchFamily="34" charset="0"/>
              </a:rPr>
              <a:t>)</a:t>
            </a:r>
            <a:endParaRPr lang="pt-PT" sz="2200" dirty="0">
              <a:solidFill>
                <a:srgbClr val="7030A0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9EF954A-6587-4605-B117-C04BBD173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80528" y="3789040"/>
            <a:ext cx="9505056" cy="2060848"/>
          </a:xfrm>
        </p:spPr>
        <p:txBody>
          <a:bodyPr>
            <a:noAutofit/>
          </a:bodyPr>
          <a:lstStyle/>
          <a:p>
            <a:pPr marL="269875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pt-PT" sz="1800" dirty="0">
                <a:latin typeface="Candara" panose="020E0502030303020204" pitchFamily="34" charset="0"/>
              </a:rPr>
              <a:t>Em alguns cenários, pode ser possível afetar os níveis relativos de competências </a:t>
            </a:r>
            <a:r>
              <a:rPr lang="pt-PT" sz="1800" b="1" dirty="0" err="1">
                <a:latin typeface="Candara" panose="020E0502030303020204" pitchFamily="34" charset="0"/>
              </a:rPr>
              <a:t>TCap</a:t>
            </a:r>
            <a:r>
              <a:rPr lang="pt-PT" sz="1800" dirty="0">
                <a:latin typeface="Candara" panose="020E0502030303020204" pitchFamily="34" charset="0"/>
              </a:rPr>
              <a:t> utilizando tecnologias ou práticas incomuns. </a:t>
            </a:r>
          </a:p>
          <a:p>
            <a:pPr marL="600075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pt-PT" sz="1800" dirty="0">
                <a:latin typeface="Candara" panose="020E0502030303020204" pitchFamily="34" charset="0"/>
              </a:rPr>
              <a:t>Ex: os agentes de ameaça que podem ser altamente eficazes no trabalho com tecnologias Microsoft® podem ser relativamente ignorantes quando confrontados com uma mainframe, mais antiga…</a:t>
            </a:r>
          </a:p>
          <a:p>
            <a:pPr marL="269875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pt-PT" sz="1800" dirty="0">
                <a:latin typeface="Candara" panose="020E0502030303020204" pitchFamily="34" charset="0"/>
              </a:rPr>
              <a:t>O componente </a:t>
            </a:r>
            <a:r>
              <a:rPr lang="pt-PT" sz="1800" b="1" dirty="0">
                <a:latin typeface="Candara" panose="020E0502030303020204" pitchFamily="34" charset="0"/>
              </a:rPr>
              <a:t>Recurso </a:t>
            </a:r>
            <a:r>
              <a:rPr lang="pt-PT" sz="1800" dirty="0">
                <a:latin typeface="Candara" panose="020E0502030303020204" pitchFamily="34" charset="0"/>
              </a:rPr>
              <a:t>da </a:t>
            </a:r>
            <a:r>
              <a:rPr lang="pt-PT" sz="1800" b="1" dirty="0" err="1">
                <a:latin typeface="Candara" panose="020E0502030303020204" pitchFamily="34" charset="0"/>
              </a:rPr>
              <a:t>TCap</a:t>
            </a:r>
            <a:r>
              <a:rPr lang="pt-PT" sz="1800" dirty="0">
                <a:latin typeface="Candara" panose="020E0502030303020204" pitchFamily="34" charset="0"/>
              </a:rPr>
              <a:t> resume-se a dois elementos: </a:t>
            </a:r>
            <a:r>
              <a:rPr lang="pt-PT" sz="1800" b="1" i="1" dirty="0">
                <a:latin typeface="Candara" panose="020E0502030303020204" pitchFamily="34" charset="0"/>
              </a:rPr>
              <a:t>tempo</a:t>
            </a:r>
            <a:r>
              <a:rPr lang="pt-PT" sz="1800" b="1" dirty="0">
                <a:latin typeface="Candara" panose="020E0502030303020204" pitchFamily="34" charset="0"/>
              </a:rPr>
              <a:t> </a:t>
            </a:r>
            <a:r>
              <a:rPr lang="pt-PT" sz="1800" dirty="0">
                <a:latin typeface="Candara" panose="020E0502030303020204" pitchFamily="34" charset="0"/>
              </a:rPr>
              <a:t>e </a:t>
            </a:r>
            <a:r>
              <a:rPr lang="pt-PT" sz="1800" b="1" i="1" dirty="0">
                <a:latin typeface="Candara" panose="020E0502030303020204" pitchFamily="34" charset="0"/>
              </a:rPr>
              <a:t>materiais</a:t>
            </a:r>
            <a:r>
              <a:rPr lang="pt-PT" sz="1800" dirty="0">
                <a:latin typeface="Candara" panose="020E0502030303020204" pitchFamily="34" charset="0"/>
              </a:rPr>
              <a:t>. Em alguns cenários, pode ser possível afetar a </a:t>
            </a:r>
            <a:r>
              <a:rPr lang="pt-PT" sz="1800" b="1" dirty="0" err="1">
                <a:latin typeface="Candara" panose="020E0502030303020204" pitchFamily="34" charset="0"/>
              </a:rPr>
              <a:t>TCap</a:t>
            </a:r>
            <a:r>
              <a:rPr lang="pt-PT" sz="1800" dirty="0">
                <a:latin typeface="Candara" panose="020E0502030303020204" pitchFamily="34" charset="0"/>
              </a:rPr>
              <a:t> relativa, </a:t>
            </a:r>
            <a:r>
              <a:rPr lang="pt-PT" sz="1800" dirty="0">
                <a:solidFill>
                  <a:srgbClr val="FF0000"/>
                </a:solidFill>
                <a:latin typeface="Candara" panose="020E0502030303020204" pitchFamily="34" charset="0"/>
              </a:rPr>
              <a:t>encurtando</a:t>
            </a:r>
            <a:r>
              <a:rPr lang="pt-PT" sz="1800" dirty="0">
                <a:latin typeface="Candara" panose="020E0502030303020204" pitchFamily="34" charset="0"/>
              </a:rPr>
              <a:t> o tempo disponível para o agente de ameaça (</a:t>
            </a:r>
            <a:r>
              <a:rPr lang="pt-PT" sz="1800" dirty="0" err="1">
                <a:latin typeface="Candara" panose="020E0502030303020204" pitchFamily="34" charset="0"/>
              </a:rPr>
              <a:t>ex</a:t>
            </a:r>
            <a:r>
              <a:rPr lang="pt-PT" sz="1800" dirty="0">
                <a:latin typeface="Candara" panose="020E0502030303020204" pitchFamily="34" charset="0"/>
              </a:rPr>
              <a:t>: </a:t>
            </a:r>
            <a:r>
              <a:rPr lang="pt-PT" sz="1800" i="1" dirty="0">
                <a:latin typeface="Candara" panose="020E0502030303020204" pitchFamily="34" charset="0"/>
              </a:rPr>
              <a:t>tendo recursos de deteção e resposta altamente eficazes</a:t>
            </a:r>
            <a:r>
              <a:rPr lang="pt-PT" sz="1800" dirty="0">
                <a:latin typeface="Candara" panose="020E0502030303020204" pitchFamily="34" charset="0"/>
              </a:rPr>
              <a:t>) ou </a:t>
            </a:r>
            <a:r>
              <a:rPr lang="pt-PT" sz="1800" dirty="0">
                <a:solidFill>
                  <a:srgbClr val="FF0000"/>
                </a:solidFill>
                <a:latin typeface="Candara" panose="020E0502030303020204" pitchFamily="34" charset="0"/>
              </a:rPr>
              <a:t>minimizando os materiais </a:t>
            </a:r>
            <a:r>
              <a:rPr lang="pt-PT" sz="1800" dirty="0">
                <a:latin typeface="Candara" panose="020E0502030303020204" pitchFamily="34" charset="0"/>
              </a:rPr>
              <a:t>que estão disponíveis para eles (</a:t>
            </a:r>
            <a:r>
              <a:rPr lang="pt-PT" sz="1800" dirty="0" err="1">
                <a:latin typeface="Candara" panose="020E0502030303020204" pitchFamily="34" charset="0"/>
              </a:rPr>
              <a:t>ex</a:t>
            </a:r>
            <a:r>
              <a:rPr lang="pt-PT" sz="1800" dirty="0">
                <a:latin typeface="Candara" panose="020E0502030303020204" pitchFamily="34" charset="0"/>
              </a:rPr>
              <a:t>: </a:t>
            </a:r>
            <a:r>
              <a:rPr lang="pt-PT" sz="1800" i="1" dirty="0">
                <a:latin typeface="Candara" panose="020E0502030303020204" pitchFamily="34" charset="0"/>
              </a:rPr>
              <a:t>removendo ferramentas desnecessárias e utilitários de sistemas</a:t>
            </a:r>
            <a:r>
              <a:rPr lang="pt-PT" sz="1800" dirty="0">
                <a:latin typeface="Candara" panose="020E0502030303020204" pitchFamily="34" charset="0"/>
              </a:rPr>
              <a:t>) ..</a:t>
            </a:r>
            <a:endParaRPr lang="en-US" sz="1800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D6F11343-B95B-4229-9A56-7B9EC2FF73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0540358"/>
              </p:ext>
            </p:extLst>
          </p:nvPr>
        </p:nvGraphicFramePr>
        <p:xfrm>
          <a:off x="539552" y="1604640"/>
          <a:ext cx="8263830" cy="2100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632">
                  <a:extLst>
                    <a:ext uri="{9D8B030D-6E8A-4147-A177-3AD203B41FA5}">
                      <a16:colId xmlns:a16="http://schemas.microsoft.com/office/drawing/2014/main" val="2085276047"/>
                    </a:ext>
                  </a:extLst>
                </a:gridCol>
                <a:gridCol w="6018198">
                  <a:extLst>
                    <a:ext uri="{9D8B030D-6E8A-4147-A177-3AD203B41FA5}">
                      <a16:colId xmlns:a16="http://schemas.microsoft.com/office/drawing/2014/main" val="2782075280"/>
                    </a:ext>
                  </a:extLst>
                </a:gridCol>
              </a:tblGrid>
              <a:tr h="345072">
                <a:tc>
                  <a:txBody>
                    <a:bodyPr/>
                    <a:lstStyle/>
                    <a:p>
                      <a:pPr algn="ctr"/>
                      <a:r>
                        <a:rPr lang="pt-PT" sz="18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Rating </a:t>
                      </a:r>
                      <a:endParaRPr lang="pt-PT" sz="18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Description</a:t>
                      </a:r>
                      <a:endParaRPr lang="pt-PT" sz="18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463620"/>
                  </a:ext>
                </a:extLst>
              </a:tr>
              <a:tr h="349865">
                <a:tc>
                  <a:txBody>
                    <a:bodyPr/>
                    <a:lstStyle/>
                    <a:p>
                      <a:r>
                        <a:rPr lang="pt-PT" sz="1600" b="0" i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Very High (VH) </a:t>
                      </a:r>
                      <a:endParaRPr lang="pt-PT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Top 2% when compared against the overall threat population</a:t>
                      </a:r>
                      <a:endParaRPr lang="en-US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408905"/>
                  </a:ext>
                </a:extLst>
              </a:tr>
              <a:tr h="349865">
                <a:tc>
                  <a:txBody>
                    <a:bodyPr/>
                    <a:lstStyle/>
                    <a:p>
                      <a:r>
                        <a:rPr lang="pt-PT" sz="16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High</a:t>
                      </a:r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(H)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Top 16% when compared against the overall threat population</a:t>
                      </a:r>
                      <a:endParaRPr lang="en-US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778304"/>
                  </a:ext>
                </a:extLst>
              </a:tr>
              <a:tr h="349865">
                <a:tc>
                  <a:txBody>
                    <a:bodyPr/>
                    <a:lstStyle/>
                    <a:p>
                      <a:r>
                        <a:rPr lang="pt-PT" sz="16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Moderate</a:t>
                      </a:r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(M)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Average skill and resources (between bottom 16% and top 16%)</a:t>
                      </a:r>
                      <a:endParaRPr lang="en-US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480217"/>
                  </a:ext>
                </a:extLst>
              </a:tr>
              <a:tr h="349865">
                <a:tc>
                  <a:txBody>
                    <a:bodyPr/>
                    <a:lstStyle/>
                    <a:p>
                      <a:r>
                        <a:rPr lang="pt-PT" sz="1600" b="0" i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Low (L) </a:t>
                      </a:r>
                      <a:endParaRPr lang="pt-PT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Bottom 16% when compared against the overall threat population</a:t>
                      </a:r>
                      <a:endParaRPr lang="en-US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026724"/>
                  </a:ext>
                </a:extLst>
              </a:tr>
              <a:tr h="316316">
                <a:tc>
                  <a:txBody>
                    <a:bodyPr/>
                    <a:lstStyle/>
                    <a:p>
                      <a:r>
                        <a:rPr lang="pt-PT" sz="1600" b="0" i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Very Low (VL) </a:t>
                      </a:r>
                      <a:endParaRPr lang="pt-PT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Bottom 2% when compared against the overall threat population</a:t>
                      </a:r>
                      <a:endParaRPr lang="en-US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208546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CB87C54E-6767-4B2E-859A-324E3409CA02}"/>
              </a:ext>
            </a:extLst>
          </p:cNvPr>
          <p:cNvSpPr txBox="1"/>
          <p:nvPr/>
        </p:nvSpPr>
        <p:spPr>
          <a:xfrm>
            <a:off x="395536" y="1137864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00000"/>
                </a:solidFill>
                <a:latin typeface="Candara" panose="020E0502030303020204" pitchFamily="34" charset="0"/>
              </a:rPr>
              <a:t>Escala</a:t>
            </a:r>
            <a:r>
              <a:rPr lang="en-US" sz="2400" dirty="0">
                <a:solidFill>
                  <a:srgbClr val="000000"/>
                </a:solidFill>
                <a:latin typeface="Candara" panose="020E0502030303020204" pitchFamily="34" charset="0"/>
              </a:rPr>
              <a:t> Semi-</a:t>
            </a:r>
            <a:r>
              <a:rPr lang="en-US" sz="2400" i="0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Qualitativa</a:t>
            </a:r>
            <a:r>
              <a:rPr lang="en-US" sz="240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para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TCap</a:t>
            </a:r>
            <a:br>
              <a:rPr lang="en-US" sz="2400" dirty="0">
                <a:latin typeface="Candara" panose="020E0502030303020204" pitchFamily="34" charset="0"/>
              </a:rPr>
            </a:br>
            <a:endParaRPr lang="pt-PT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046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13752F-0CEE-4CD8-A497-8D0FB49C4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2" y="-161252"/>
            <a:ext cx="9144000" cy="11064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Etapa 2: Avaliar a frequência do evento de perda (</a:t>
            </a:r>
            <a:r>
              <a:rPr kumimoji="0" lang="pt-PT" sz="2400" b="1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LEF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)</a:t>
            </a:r>
            <a:b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lang="pt-PT" sz="2200" dirty="0">
                <a:latin typeface="Candara" panose="020E0502030303020204" pitchFamily="34" charset="0"/>
              </a:rPr>
              <a:t>Vulnerabilidade (</a:t>
            </a:r>
            <a:r>
              <a:rPr lang="pt-PT" sz="2200" b="1" dirty="0" err="1">
                <a:latin typeface="Candara" panose="020E0502030303020204" pitchFamily="34" charset="0"/>
              </a:rPr>
              <a:t>Vuln</a:t>
            </a:r>
            <a:r>
              <a:rPr lang="pt-PT" sz="2200" dirty="0">
                <a:latin typeface="Candara" panose="020E0502030303020204" pitchFamily="34" charset="0"/>
              </a:rPr>
              <a:t>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D8B6925-DA3C-4329-94EA-9DB1007AC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962" y="1062622"/>
            <a:ext cx="9036496" cy="435133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pt-PT" sz="2200" b="1" dirty="0">
                <a:latin typeface="Candara" panose="020E0502030303020204" pitchFamily="34" charset="0"/>
              </a:rPr>
              <a:t>Força de Resistência (RS)/Dificuldade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pt-PT" sz="2200" dirty="0">
                <a:latin typeface="Candara" panose="020E0502030303020204" pitchFamily="34" charset="0"/>
              </a:rPr>
              <a:t>O nível de dificuldade que um agente de ameaça terá de superar num ativo.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pt-PT" sz="2200" dirty="0">
                <a:latin typeface="Candara" panose="020E0502030303020204" pitchFamily="34" charset="0"/>
              </a:rPr>
              <a:t>A dificuldade é medida em relação ao </a:t>
            </a:r>
            <a:r>
              <a:rPr lang="pt-PT" sz="2200" i="1" dirty="0">
                <a:latin typeface="Candara" panose="020E0502030303020204" pitchFamily="34" charset="0"/>
              </a:rPr>
              <a:t>continuum</a:t>
            </a:r>
            <a:r>
              <a:rPr lang="pt-PT" sz="2200" dirty="0">
                <a:latin typeface="Candara" panose="020E0502030303020204" pitchFamily="34" charset="0"/>
              </a:rPr>
              <a:t> </a:t>
            </a:r>
            <a:r>
              <a:rPr lang="pt-PT" sz="2200" b="1" dirty="0" err="1">
                <a:latin typeface="Candara" panose="020E0502030303020204" pitchFamily="34" charset="0"/>
              </a:rPr>
              <a:t>TCap</a:t>
            </a:r>
            <a:r>
              <a:rPr lang="pt-PT" sz="2200" dirty="0">
                <a:latin typeface="Candara" panose="020E0502030303020204" pitchFamily="34" charset="0"/>
              </a:rPr>
              <a:t>.</a:t>
            </a:r>
          </a:p>
          <a:p>
            <a:pPr marL="330200" lvl="1" indent="0" algn="just">
              <a:lnSpc>
                <a:spcPct val="100000"/>
              </a:lnSpc>
              <a:spcBef>
                <a:spcPts val="600"/>
              </a:spcBef>
              <a:buNone/>
            </a:pPr>
            <a:r>
              <a:rPr lang="pt-PT" sz="1800" dirty="0">
                <a:latin typeface="Candara" panose="020E0502030303020204" pitchFamily="34" charset="0"/>
              </a:rPr>
              <a:t>Ex: Espera-se que um controlo de autenticação </a:t>
            </a:r>
            <a:r>
              <a:rPr lang="pt-PT" sz="1800" u="sng" dirty="0">
                <a:latin typeface="Candara" panose="020E0502030303020204" pitchFamily="34" charset="0"/>
              </a:rPr>
              <a:t>pare qualquer evento de ataque</a:t>
            </a:r>
            <a:r>
              <a:rPr lang="pt-PT" sz="1800" dirty="0">
                <a:latin typeface="Candara" panose="020E0502030303020204" pitchFamily="34" charset="0"/>
              </a:rPr>
              <a:t> abaixo do 70º percentil ao longo do continuum </a:t>
            </a:r>
            <a:r>
              <a:rPr lang="pt-PT" sz="1800" b="1" dirty="0" err="1">
                <a:latin typeface="Candara" panose="020E0502030303020204" pitchFamily="34" charset="0"/>
              </a:rPr>
              <a:t>TCap</a:t>
            </a:r>
            <a:r>
              <a:rPr lang="pt-PT" sz="1800" dirty="0">
                <a:latin typeface="Candara" panose="020E0502030303020204" pitchFamily="34" charset="0"/>
              </a:rPr>
              <a:t>. Qualquer evento de ataque acima do 90º percentil certamente terá sucesso. Muito provavelmente, ser-se-á eficaz apenas até um percentil de 85º.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pt-PT" sz="2000" b="1" dirty="0">
                <a:latin typeface="Candara" panose="020E0502030303020204" pitchFamily="34" charset="0"/>
              </a:rPr>
              <a:t>Controlos relevantes </a:t>
            </a:r>
            <a:r>
              <a:rPr lang="pt-PT" sz="2000" dirty="0">
                <a:latin typeface="Candara" panose="020E0502030303020204" pitchFamily="34" charset="0"/>
              </a:rPr>
              <a:t>tornam o trabalho do agente de ameaça </a:t>
            </a:r>
            <a:r>
              <a:rPr lang="pt-PT" sz="2000" u="sng" dirty="0">
                <a:latin typeface="Candara" panose="020E0502030303020204" pitchFamily="34" charset="0"/>
              </a:rPr>
              <a:t>mais difícil</a:t>
            </a:r>
            <a:r>
              <a:rPr lang="pt-PT" sz="2000" dirty="0">
                <a:latin typeface="Candara" panose="020E0502030303020204" pitchFamily="34" charset="0"/>
              </a:rPr>
              <a:t> (</a:t>
            </a:r>
            <a:r>
              <a:rPr lang="pt-PT" sz="2000" i="1" dirty="0">
                <a:latin typeface="Candara" panose="020E0502030303020204" pitchFamily="34" charset="0"/>
              </a:rPr>
              <a:t>em cenários maliciosos ou atos da natureza</a:t>
            </a:r>
            <a:r>
              <a:rPr lang="pt-PT" sz="2000" dirty="0">
                <a:latin typeface="Candara" panose="020E0502030303020204" pitchFamily="34" charset="0"/>
              </a:rPr>
              <a:t>) e </a:t>
            </a:r>
            <a:r>
              <a:rPr lang="pt-PT" sz="2000" u="sng" dirty="0">
                <a:latin typeface="Candara" panose="020E0502030303020204" pitchFamily="34" charset="0"/>
              </a:rPr>
              <a:t>mais fácil</a:t>
            </a:r>
            <a:r>
              <a:rPr lang="pt-PT" sz="2000" dirty="0">
                <a:latin typeface="Candara" panose="020E0502030303020204" pitchFamily="34" charset="0"/>
              </a:rPr>
              <a:t> (</a:t>
            </a:r>
            <a:r>
              <a:rPr lang="pt-PT" sz="2000" i="1" dirty="0">
                <a:latin typeface="Candara" panose="020E0502030303020204" pitchFamily="34" charset="0"/>
              </a:rPr>
              <a:t>em cenários de erro humano - face ao conhecimento do atacante…</a:t>
            </a:r>
            <a:r>
              <a:rPr lang="pt-PT" sz="2000" dirty="0">
                <a:latin typeface="Candara" panose="020E0502030303020204" pitchFamily="34" charset="0"/>
              </a:rPr>
              <a:t>)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pt-PT" sz="2000" dirty="0">
                <a:latin typeface="Candara" panose="020E0502030303020204" pitchFamily="34" charset="0"/>
              </a:rPr>
              <a:t>Exemplo de RS em diferentes cenários:</a:t>
            </a:r>
          </a:p>
          <a:p>
            <a:pPr marL="0" indent="0" algn="just">
              <a:lnSpc>
                <a:spcPct val="100000"/>
              </a:lnSpc>
              <a:spcBef>
                <a:spcPts val="1200"/>
              </a:spcBef>
              <a:buNone/>
            </a:pPr>
            <a:endParaRPr lang="pt-PT" sz="2000" dirty="0">
              <a:latin typeface="Candara" panose="020E050203030302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FCF85EC-67A5-41B8-915D-32122CE2415E}"/>
              </a:ext>
            </a:extLst>
          </p:cNvPr>
          <p:cNvSpPr/>
          <p:nvPr/>
        </p:nvSpPr>
        <p:spPr>
          <a:xfrm>
            <a:off x="7285623" y="931351"/>
            <a:ext cx="680442" cy="174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Tabela 11">
            <a:extLst>
              <a:ext uri="{FF2B5EF4-FFF2-40B4-BE49-F238E27FC236}">
                <a16:creationId xmlns:a16="http://schemas.microsoft.com/office/drawing/2014/main" id="{410425D9-CDBE-4AC4-9C48-D0EA730B5958}"/>
              </a:ext>
            </a:extLst>
          </p:cNvPr>
          <p:cNvGraphicFramePr>
            <a:graphicFrameLocks noGrp="1"/>
          </p:cNvGraphicFramePr>
          <p:nvPr/>
        </p:nvGraphicFramePr>
        <p:xfrm>
          <a:off x="178300" y="5052889"/>
          <a:ext cx="8850234" cy="174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9512">
                  <a:extLst>
                    <a:ext uri="{9D8B030D-6E8A-4147-A177-3AD203B41FA5}">
                      <a16:colId xmlns:a16="http://schemas.microsoft.com/office/drawing/2014/main" val="286359342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190816361"/>
                    </a:ext>
                  </a:extLst>
                </a:gridCol>
                <a:gridCol w="3744418">
                  <a:extLst>
                    <a:ext uri="{9D8B030D-6E8A-4147-A177-3AD203B41FA5}">
                      <a16:colId xmlns:a16="http://schemas.microsoft.com/office/drawing/2014/main" val="450932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Candara" panose="020E0502030303020204" pitchFamily="34" charset="0"/>
                        </a:rPr>
                        <a:t>Malicioso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Candara" panose="020E0502030303020204" pitchFamily="34" charset="0"/>
                        </a:rPr>
                        <a:t>Erro Humano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Candara" panose="020E0502030303020204" pitchFamily="34" charset="0"/>
                        </a:rPr>
                        <a:t>Atos da natureza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149170"/>
                  </a:ext>
                </a:extLst>
              </a:tr>
              <a:tr h="264714">
                <a:tc>
                  <a:txBody>
                    <a:bodyPr/>
                    <a:lstStyle/>
                    <a:p>
                      <a:pPr algn="l"/>
                      <a:r>
                        <a:rPr lang="pt-PT" sz="1600" dirty="0">
                          <a:latin typeface="Candara" panose="020E0502030303020204" pitchFamily="34" charset="0"/>
                        </a:rPr>
                        <a:t>Autenticação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600" dirty="0">
                          <a:latin typeface="Candara" panose="020E0502030303020204" pitchFamily="34" charset="0"/>
                        </a:rPr>
                        <a:t>Treino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600" dirty="0">
                          <a:latin typeface="Candara" panose="020E0502030303020204" pitchFamily="34" charset="0"/>
                        </a:rPr>
                        <a:t>Reforço nos materiais de construção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054182"/>
                  </a:ext>
                </a:extLst>
              </a:tr>
              <a:tr h="145458">
                <a:tc>
                  <a:txBody>
                    <a:bodyPr/>
                    <a:lstStyle/>
                    <a:p>
                      <a:r>
                        <a:rPr lang="pt-PT" sz="1600" dirty="0">
                          <a:latin typeface="Candara" panose="020E0502030303020204" pitchFamily="34" charset="0"/>
                        </a:rPr>
                        <a:t>Privilégios de acesso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dirty="0">
                          <a:latin typeface="Candara" panose="020E0502030303020204" pitchFamily="34" charset="0"/>
                        </a:rPr>
                        <a:t>Documentação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 sz="1600" dirty="0">
                        <a:latin typeface="Candara" panose="020E0502030303020204" pitchFamily="34" charset="0"/>
                      </a:endParaRPr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230389"/>
                  </a:ext>
                </a:extLst>
              </a:tr>
              <a:tr h="314234">
                <a:tc>
                  <a:txBody>
                    <a:bodyPr/>
                    <a:lstStyle/>
                    <a:p>
                      <a:r>
                        <a:rPr lang="pt-PT" sz="1600" i="1" dirty="0" err="1">
                          <a:latin typeface="Candara" panose="020E0502030303020204" pitchFamily="34" charset="0"/>
                        </a:rPr>
                        <a:t>Patching</a:t>
                      </a:r>
                      <a:r>
                        <a:rPr lang="pt-PT" sz="1600" dirty="0">
                          <a:latin typeface="Candara" panose="020E0502030303020204" pitchFamily="34" charset="0"/>
                        </a:rPr>
                        <a:t> e Configuração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dirty="0">
                          <a:latin typeface="Candara" panose="020E0502030303020204" pitchFamily="34" charset="0"/>
                        </a:rPr>
                        <a:t>Simplificação de processos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 sz="1600" dirty="0">
                        <a:latin typeface="Candara" panose="020E0502030303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70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600" dirty="0">
                          <a:latin typeface="Candara" panose="020E0502030303020204" pitchFamily="34" charset="0"/>
                        </a:rPr>
                        <a:t>Encriptação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 sz="1600">
                        <a:latin typeface="Candara" panose="020E0502030303020204" pitchFamily="34" charset="0"/>
                      </a:endParaRP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 sz="1600" dirty="0">
                        <a:latin typeface="Candara" panose="020E0502030303020204" pitchFamily="34" charset="0"/>
                      </a:endParaRPr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481032"/>
                  </a:ext>
                </a:extLst>
              </a:tr>
            </a:tbl>
          </a:graphicData>
        </a:graphic>
      </p:graphicFrame>
      <p:pic>
        <p:nvPicPr>
          <p:cNvPr id="12" name="Imagem 11">
            <a:extLst>
              <a:ext uri="{FF2B5EF4-FFF2-40B4-BE49-F238E27FC236}">
                <a16:creationId xmlns:a16="http://schemas.microsoft.com/office/drawing/2014/main" id="{47D85B06-2CB6-40ED-8B7E-EB220443D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85" t="41453"/>
          <a:stretch/>
        </p:blipFill>
        <p:spPr>
          <a:xfrm>
            <a:off x="7505681" y="8563"/>
            <a:ext cx="1608884" cy="86409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0325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59D75-DBFF-4AA0-8604-61C8BC605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06489"/>
          </a:xfrm>
        </p:spPr>
        <p:txBody>
          <a:bodyPr/>
          <a:lstStyle/>
          <a:p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Etapa 2: Avaliar a frequência do evento de perda (</a:t>
            </a:r>
            <a:r>
              <a:rPr kumimoji="0" lang="pt-PT" sz="2400" b="1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LEF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)</a:t>
            </a:r>
            <a:b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lang="pt-PT" sz="2200" dirty="0">
                <a:latin typeface="Candara" panose="020E0502030303020204" pitchFamily="34" charset="0"/>
              </a:rPr>
              <a:t>Vulnerabilidade (</a:t>
            </a:r>
            <a:r>
              <a:rPr lang="pt-PT" sz="2200" b="1" dirty="0" err="1">
                <a:latin typeface="Candara" panose="020E0502030303020204" pitchFamily="34" charset="0"/>
              </a:rPr>
              <a:t>Vuln</a:t>
            </a:r>
            <a:r>
              <a:rPr lang="pt-PT" sz="2200" dirty="0">
                <a:latin typeface="Candara" panose="020E0502030303020204" pitchFamily="34" charset="0"/>
              </a:rPr>
              <a:t>)</a:t>
            </a:r>
            <a:endParaRPr lang="pt-PT" sz="2200" dirty="0">
              <a:solidFill>
                <a:srgbClr val="7030A0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54FE0BC-AD29-4FCC-B9E3-401769217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0"/>
            <a:ext cx="9324528" cy="5344021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t-PT" sz="3100" b="1" dirty="0">
                <a:latin typeface="Candara" panose="020E0502030303020204" pitchFamily="34" charset="0"/>
              </a:rPr>
              <a:t>Estimar a força de resistência (RS)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pt-PT" sz="2800" dirty="0">
                <a:latin typeface="Candara" panose="020E0502030303020204" pitchFamily="34" charset="0"/>
              </a:rPr>
              <a:t>Conforme a comunidade de ameaça selecionada, e p. ex. no caso de um jardineiro que teve acesso fácil a uma </a:t>
            </a:r>
            <a:r>
              <a:rPr lang="pt-PT" sz="2800" i="1" dirty="0">
                <a:latin typeface="Candara" panose="020E0502030303020204" pitchFamily="34" charset="0"/>
              </a:rPr>
              <a:t>password</a:t>
            </a:r>
            <a:r>
              <a:rPr lang="pt-PT" sz="2800" dirty="0">
                <a:latin typeface="Candara" panose="020E0502030303020204" pitchFamily="34" charset="0"/>
              </a:rPr>
              <a:t>, a </a:t>
            </a:r>
            <a:r>
              <a:rPr lang="pt-PT" sz="2800" b="1" dirty="0">
                <a:latin typeface="Candara" panose="020E0502030303020204" pitchFamily="34" charset="0"/>
              </a:rPr>
              <a:t>RS</a:t>
            </a:r>
            <a:r>
              <a:rPr lang="pt-PT" sz="2800" dirty="0">
                <a:latin typeface="Candara" panose="020E0502030303020204" pitchFamily="34" charset="0"/>
              </a:rPr>
              <a:t> seria potencialmente </a:t>
            </a:r>
            <a:r>
              <a:rPr lang="pt-PT" sz="2800" b="1" dirty="0">
                <a:solidFill>
                  <a:srgbClr val="FF0000"/>
                </a:solidFill>
                <a:latin typeface="Candara" panose="020E0502030303020204" pitchFamily="34" charset="0"/>
              </a:rPr>
              <a:t>baixa</a:t>
            </a:r>
            <a:r>
              <a:rPr lang="pt-PT" sz="2800" dirty="0">
                <a:latin typeface="Candara" panose="020E0502030303020204" pitchFamily="34" charset="0"/>
              </a:rPr>
              <a:t>,</a:t>
            </a:r>
            <a:r>
              <a:rPr lang="pt-PT" sz="2800" b="1" dirty="0">
                <a:latin typeface="Candara" panose="020E0502030303020204" pitchFamily="34" charset="0"/>
              </a:rPr>
              <a:t> </a:t>
            </a:r>
            <a:r>
              <a:rPr lang="pt-PT" sz="2800" dirty="0">
                <a:latin typeface="Candara" panose="020E0502030303020204" pitchFamily="34" charset="0"/>
              </a:rPr>
              <a:t>significando que provavelmente se está protegido apenas dos últimos 16% de uma população média de ameaças. 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pt-PT" sz="2600" dirty="0">
                <a:latin typeface="Candara" panose="020E0502030303020204" pitchFamily="34" charset="0"/>
              </a:rPr>
              <a:t>Podia até argumentar-se com uma </a:t>
            </a:r>
            <a:r>
              <a:rPr lang="pt-PT" sz="2600" b="1" dirty="0">
                <a:latin typeface="Candara" panose="020E0502030303020204" pitchFamily="34" charset="0"/>
              </a:rPr>
              <a:t>RS</a:t>
            </a:r>
            <a:r>
              <a:rPr lang="pt-PT" sz="2600" dirty="0">
                <a:latin typeface="Candara" panose="020E0502030303020204" pitchFamily="34" charset="0"/>
              </a:rPr>
              <a:t> </a:t>
            </a:r>
            <a:r>
              <a:rPr lang="pt-PT" sz="2600" b="1" dirty="0">
                <a:solidFill>
                  <a:srgbClr val="FF0000"/>
                </a:solidFill>
                <a:latin typeface="Candara" panose="020E0502030303020204" pitchFamily="34" charset="0"/>
              </a:rPr>
              <a:t>Muito Baixa</a:t>
            </a:r>
            <a:r>
              <a:rPr lang="pt-PT" sz="2600" dirty="0">
                <a:latin typeface="Candara" panose="020E0502030303020204" pitchFamily="34" charset="0"/>
              </a:rPr>
              <a:t>, exceto pelo facto de que, mesmo depois de poder fazer </a:t>
            </a:r>
            <a:r>
              <a:rPr lang="pt-PT" sz="2600" i="1" dirty="0" err="1">
                <a:latin typeface="Candara" panose="020E0502030303020204" pitchFamily="34" charset="0"/>
              </a:rPr>
              <a:t>logon</a:t>
            </a:r>
            <a:r>
              <a:rPr lang="pt-PT" sz="2600" dirty="0">
                <a:latin typeface="Candara" panose="020E0502030303020204" pitchFamily="34" charset="0"/>
              </a:rPr>
              <a:t>, o invasor provavelmente precisará ‘navegar’ por uma ou mais aplicações para encontrar a informação que lhe interessa…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pt-PT" sz="2800" dirty="0">
                <a:latin typeface="Candara" panose="020E0502030303020204" pitchFamily="34" charset="0"/>
              </a:rPr>
              <a:t>Se a </a:t>
            </a:r>
            <a:r>
              <a:rPr lang="pt-PT" sz="2800" i="1" dirty="0">
                <a:latin typeface="Candara" panose="020E0502030303020204" pitchFamily="34" charset="0"/>
              </a:rPr>
              <a:t>password </a:t>
            </a:r>
            <a:r>
              <a:rPr lang="pt-PT" sz="2800" dirty="0">
                <a:latin typeface="Candara" panose="020E0502030303020204" pitchFamily="34" charset="0"/>
              </a:rPr>
              <a:t>estivesse criptografada, a </a:t>
            </a:r>
            <a:r>
              <a:rPr lang="pt-PT" sz="2800" b="1" dirty="0">
                <a:latin typeface="Candara" panose="020E0502030303020204" pitchFamily="34" charset="0"/>
              </a:rPr>
              <a:t>RS</a:t>
            </a:r>
            <a:r>
              <a:rPr lang="pt-PT" sz="2800" dirty="0">
                <a:latin typeface="Candara" panose="020E0502030303020204" pitchFamily="34" charset="0"/>
              </a:rPr>
              <a:t> seria diferente - provavelmente </a:t>
            </a:r>
            <a:r>
              <a:rPr lang="pt-PT" sz="2800" b="1" dirty="0">
                <a:solidFill>
                  <a:srgbClr val="FF0000"/>
                </a:solidFill>
                <a:latin typeface="Candara" panose="020E0502030303020204" pitchFamily="34" charset="0"/>
              </a:rPr>
              <a:t>Muito alta </a:t>
            </a:r>
            <a:r>
              <a:rPr lang="pt-PT" sz="2800" dirty="0">
                <a:latin typeface="Candara" panose="020E0502030303020204" pitchFamily="34" charset="0"/>
              </a:rPr>
              <a:t>(</a:t>
            </a:r>
            <a:r>
              <a:rPr lang="pt-PT" sz="2800" i="1" dirty="0">
                <a:latin typeface="Candara" panose="020E0502030303020204" pitchFamily="34" charset="0"/>
              </a:rPr>
              <a:t>resistente a quase todos, exceto aos 2% de topo da população de ameaças</a:t>
            </a:r>
            <a:r>
              <a:rPr lang="pt-PT" sz="2800" dirty="0">
                <a:latin typeface="Candara" panose="020E0502030303020204" pitchFamily="34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pt-PT" sz="2800" dirty="0">
                <a:latin typeface="Candara" panose="020E0502030303020204" pitchFamily="34" charset="0"/>
              </a:rPr>
              <a:t>Isso destaca o facto de que, além dos controlos explícitos, a dificuldade inerente em realizar um ataque, afetará a probabilidade do seu sucesso.</a:t>
            </a:r>
          </a:p>
        </p:txBody>
      </p:sp>
    </p:spTree>
    <p:extLst>
      <p:ext uri="{BB962C8B-B14F-4D97-AF65-F5344CB8AC3E}">
        <p14:creationId xmlns:p14="http://schemas.microsoft.com/office/powerpoint/2010/main" val="2111955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59D75-DBFF-4AA0-8604-61C8BC60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Etapa 2: Avaliar a frequência do evento de perda (</a:t>
            </a:r>
            <a:r>
              <a:rPr kumimoji="0" lang="pt-PT" sz="2400" b="1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LEF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)</a:t>
            </a:r>
            <a:b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lang="pt-PT" sz="2200" dirty="0">
                <a:latin typeface="Candara" panose="020E0502030303020204" pitchFamily="34" charset="0"/>
              </a:rPr>
              <a:t>Vulnerabilidade (</a:t>
            </a:r>
            <a:r>
              <a:rPr lang="pt-PT" sz="2200" b="1" dirty="0" err="1">
                <a:latin typeface="Candara" panose="020E0502030303020204" pitchFamily="34" charset="0"/>
              </a:rPr>
              <a:t>Vuln</a:t>
            </a:r>
            <a:r>
              <a:rPr lang="pt-PT" sz="2200" dirty="0">
                <a:latin typeface="Candara" panose="020E0502030303020204" pitchFamily="34" charset="0"/>
              </a:rPr>
              <a:t>)</a:t>
            </a:r>
            <a:endParaRPr lang="pt-PT" sz="2200" dirty="0">
              <a:solidFill>
                <a:srgbClr val="7030A0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54FE0BC-AD29-4FCC-B9E3-401769217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3" y="3861048"/>
            <a:ext cx="9036496" cy="2225040"/>
          </a:xfrm>
        </p:spPr>
        <p:txBody>
          <a:bodyPr>
            <a:noAutofit/>
          </a:bodyPr>
          <a:lstStyle/>
          <a:p>
            <a:pPr marL="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pt-PT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Às vezes surge a pergunta: “As boas práticas de contratação não são um controlo para ativos internos?” e "A fechadura da porta do gabinete de um executivo não é um controlo?" </a:t>
            </a:r>
            <a:r>
              <a:rPr lang="pt-PT" sz="2200" dirty="0">
                <a:solidFill>
                  <a:srgbClr val="FF0000"/>
                </a:solidFill>
                <a:latin typeface="Candara" panose="020E0502030303020204" pitchFamily="34" charset="0"/>
              </a:rPr>
              <a:t>Absolutamente, são. 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pt-PT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Mas esses controlos influenciam a </a:t>
            </a:r>
            <a:r>
              <a:rPr lang="pt-PT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frequência do contacto</a:t>
            </a:r>
            <a:r>
              <a:rPr lang="pt-PT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, em oposição à eficácia dos controlos no </a:t>
            </a:r>
            <a:r>
              <a:rPr lang="pt-PT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ponto de ataque</a:t>
            </a:r>
            <a:r>
              <a:rPr lang="pt-PT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, porque limitam o volume de pessoas que entram em contacto com o ‘local do crime’</a:t>
            </a:r>
            <a:endParaRPr lang="pt-PT" sz="2200" b="1" i="1" dirty="0">
              <a:solidFill>
                <a:schemeClr val="tx1">
                  <a:lumMod val="95000"/>
                  <a:lumOff val="5000"/>
                </a:schemeClr>
              </a:solidFill>
              <a:latin typeface="Candara" panose="020E0502030303020204" pitchFamily="34" charset="0"/>
            </a:endParaRP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pt-PT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A </a:t>
            </a:r>
            <a:r>
              <a:rPr lang="pt-PT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RS</a:t>
            </a:r>
            <a:r>
              <a:rPr lang="pt-PT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 é comumente associado a controlos de </a:t>
            </a:r>
            <a:r>
              <a:rPr lang="pt-PT" sz="22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tipo preventivo</a:t>
            </a:r>
            <a:r>
              <a:rPr lang="pt-PT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, um tópico a discutir posteriormente …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C774369B-FC1B-4C2D-ABE2-0B27D1222F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0550489"/>
              </p:ext>
            </p:extLst>
          </p:nvPr>
        </p:nvGraphicFramePr>
        <p:xfrm>
          <a:off x="323528" y="1622851"/>
          <a:ext cx="849694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8979">
                  <a:extLst>
                    <a:ext uri="{9D8B030D-6E8A-4147-A177-3AD203B41FA5}">
                      <a16:colId xmlns:a16="http://schemas.microsoft.com/office/drawing/2014/main" val="2085276047"/>
                    </a:ext>
                  </a:extLst>
                </a:gridCol>
                <a:gridCol w="6187965">
                  <a:extLst>
                    <a:ext uri="{9D8B030D-6E8A-4147-A177-3AD203B41FA5}">
                      <a16:colId xmlns:a16="http://schemas.microsoft.com/office/drawing/2014/main" val="2782075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18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Rating </a:t>
                      </a:r>
                      <a:endParaRPr lang="pt-PT" sz="18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PT" sz="1800" b="1" i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Description</a:t>
                      </a:r>
                      <a:endParaRPr lang="pt-PT" sz="180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463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6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Very</a:t>
                      </a:r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pt-PT" sz="16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High</a:t>
                      </a:r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(VH)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Protects against all but the top 2% of an average threat population</a:t>
                      </a:r>
                      <a:endParaRPr lang="en-US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408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6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High</a:t>
                      </a:r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(H)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Protects against all but the top 16% of an average threat population</a:t>
                      </a:r>
                      <a:endParaRPr lang="en-US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778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6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Moderate</a:t>
                      </a:r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(M)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Protects against the average threat agent</a:t>
                      </a:r>
                      <a:endParaRPr lang="en-US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48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Low (L)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Only protects against bottom 16% of an average threat population</a:t>
                      </a:r>
                      <a:endParaRPr lang="en-US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026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600" b="0" i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Very Low (VL) </a:t>
                      </a:r>
                      <a:endParaRPr lang="pt-PT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Only protects against bottom 2% of an average threat population</a:t>
                      </a:r>
                      <a:endParaRPr lang="en-US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208546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7EB44C53-4C1B-4FE3-983D-ABF91722EA67}"/>
              </a:ext>
            </a:extLst>
          </p:cNvPr>
          <p:cNvSpPr txBox="1"/>
          <p:nvPr/>
        </p:nvSpPr>
        <p:spPr>
          <a:xfrm>
            <a:off x="395536" y="1137864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solidFill>
                  <a:srgbClr val="000000"/>
                </a:solidFill>
                <a:latin typeface="Candara" panose="020E0502030303020204" pitchFamily="34" charset="0"/>
              </a:rPr>
              <a:t>Escala </a:t>
            </a:r>
            <a:r>
              <a:rPr lang="pt-PT" sz="2400" dirty="0" err="1">
                <a:solidFill>
                  <a:srgbClr val="000000"/>
                </a:solidFill>
                <a:latin typeface="Candara" panose="020E0502030303020204" pitchFamily="34" charset="0"/>
              </a:rPr>
              <a:t>Semi-</a:t>
            </a:r>
            <a:r>
              <a:rPr lang="pt-PT" sz="2400" i="0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Qualitativa</a:t>
            </a:r>
            <a:r>
              <a:rPr lang="pt-PT" sz="240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para </a:t>
            </a:r>
            <a:r>
              <a:rPr lang="pt-PT" sz="2400" b="1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RS</a:t>
            </a:r>
            <a:br>
              <a:rPr lang="pt-PT" sz="2400" dirty="0">
                <a:latin typeface="Candara" panose="020E0502030303020204" pitchFamily="34" charset="0"/>
              </a:rPr>
            </a:br>
            <a:endParaRPr lang="pt-PT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268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59D75-DBFF-4AA0-8604-61C8BC60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Etapa 2: Avaliar a frequência do evento de perda (</a:t>
            </a:r>
            <a:r>
              <a:rPr kumimoji="0" lang="pt-PT" sz="2400" b="1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LEF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)</a:t>
            </a:r>
            <a:b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lang="pt-PT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Obter a Vulnerabilidade (</a:t>
            </a:r>
            <a:r>
              <a:rPr lang="pt-PT" sz="2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Vuln</a:t>
            </a:r>
            <a:r>
              <a:rPr lang="pt-PT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)</a:t>
            </a:r>
            <a:endParaRPr lang="pt-PT" sz="2200" dirty="0">
              <a:solidFill>
                <a:srgbClr val="7030A0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54FE0BC-AD29-4FCC-B9E3-401769217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1"/>
            <a:ext cx="9144000" cy="4351338"/>
          </a:xfrm>
        </p:spPr>
        <p:txBody>
          <a:bodyPr>
            <a:normAutofit/>
          </a:bodyPr>
          <a:lstStyle/>
          <a:p>
            <a:pPr marL="368300" indent="-342900"/>
            <a:r>
              <a:rPr lang="pt-PT" sz="2000" dirty="0">
                <a:latin typeface="Candara" panose="020E0502030303020204" pitchFamily="34" charset="0"/>
              </a:rPr>
              <a:t>Determinar a vulnerabilidade (</a:t>
            </a:r>
            <a:r>
              <a:rPr lang="pt-PT" sz="2000" b="1" dirty="0" err="1">
                <a:latin typeface="Candara" panose="020E0502030303020204" pitchFamily="34" charset="0"/>
              </a:rPr>
              <a:t>Vuln</a:t>
            </a:r>
            <a:r>
              <a:rPr lang="pt-PT" sz="2000" dirty="0">
                <a:latin typeface="Candara" panose="020E0502030303020204" pitchFamily="34" charset="0"/>
              </a:rPr>
              <a:t>) é agora fácil, uma vez estabelecido </a:t>
            </a:r>
            <a:r>
              <a:rPr lang="pt-PT" sz="2000" b="1" dirty="0" err="1">
                <a:latin typeface="Candara" panose="020E0502030303020204" pitchFamily="34" charset="0"/>
              </a:rPr>
              <a:t>TCap</a:t>
            </a:r>
            <a:r>
              <a:rPr lang="pt-PT" sz="2000" dirty="0">
                <a:latin typeface="Candara" panose="020E0502030303020204" pitchFamily="34" charset="0"/>
              </a:rPr>
              <a:t> e </a:t>
            </a:r>
            <a:r>
              <a:rPr lang="pt-PT" sz="2000" b="1" dirty="0">
                <a:latin typeface="Candara" panose="020E0502030303020204" pitchFamily="34" charset="0"/>
              </a:rPr>
              <a:t>RS</a:t>
            </a:r>
            <a:r>
              <a:rPr lang="pt-PT" sz="2000" dirty="0">
                <a:latin typeface="Candara" panose="020E0502030303020204" pitchFamily="34" charset="0"/>
              </a:rPr>
              <a:t>, utilizando a matriz abaixo.</a:t>
            </a:r>
          </a:p>
          <a:p>
            <a:pPr marL="368300" indent="-342900"/>
            <a:r>
              <a:rPr lang="pt-PT" sz="2000" dirty="0">
                <a:latin typeface="Candara" panose="020E0502030303020204" pitchFamily="34" charset="0"/>
              </a:rPr>
              <a:t>Lembrar que a vulnerabilidade é a diferença entre a ‘força’ que provavelmente será aplicada e a capacidade do ativo de resistir a essa ‘força’. </a:t>
            </a:r>
            <a:r>
              <a:rPr lang="pt-PT" sz="2000" b="1" dirty="0">
                <a:latin typeface="Candara" panose="020E0502030303020204" pitchFamily="34" charset="0"/>
              </a:rPr>
              <a:t>Se</a:t>
            </a:r>
            <a:r>
              <a:rPr lang="pt-PT" sz="2000" dirty="0">
                <a:latin typeface="Candara" panose="020E0502030303020204" pitchFamily="34" charset="0"/>
              </a:rPr>
              <a:t> e </a:t>
            </a:r>
            <a:r>
              <a:rPr lang="pt-PT" sz="2000" b="1" dirty="0">
                <a:latin typeface="Candara" panose="020E0502030303020204" pitchFamily="34" charset="0"/>
              </a:rPr>
              <a:t>onde</a:t>
            </a:r>
            <a:r>
              <a:rPr lang="pt-PT" sz="2000" dirty="0">
                <a:latin typeface="Candara" panose="020E0502030303020204" pitchFamily="34" charset="0"/>
              </a:rPr>
              <a:t> eles se cruzam determina o nível de vulnerabilidade.</a:t>
            </a:r>
          </a:p>
          <a:p>
            <a:pPr marL="368300" indent="-342900"/>
            <a:r>
              <a:rPr lang="pt-PT" sz="2000" dirty="0">
                <a:latin typeface="Candara" panose="020E0502030303020204" pitchFamily="34" charset="0"/>
              </a:rPr>
              <a:t>Para um exemplo com </a:t>
            </a:r>
            <a:r>
              <a:rPr lang="pt-PT" sz="2000" b="1" dirty="0" err="1">
                <a:latin typeface="Candara" panose="020E0502030303020204" pitchFamily="34" charset="0"/>
              </a:rPr>
              <a:t>TCap</a:t>
            </a:r>
            <a:r>
              <a:rPr lang="pt-PT" sz="2000" dirty="0">
                <a:latin typeface="Candara" panose="020E0502030303020204" pitchFamily="34" charset="0"/>
              </a:rPr>
              <a:t> </a:t>
            </a:r>
            <a:r>
              <a:rPr lang="pt-PT" sz="2000" b="1" dirty="0">
                <a:solidFill>
                  <a:srgbClr val="FF0000"/>
                </a:solidFill>
                <a:latin typeface="Candara" panose="020E0502030303020204" pitchFamily="34" charset="0"/>
              </a:rPr>
              <a:t>Moderada</a:t>
            </a:r>
            <a:r>
              <a:rPr lang="pt-PT" sz="2000" b="1" dirty="0">
                <a:latin typeface="Candara" panose="020E0502030303020204" pitchFamily="34" charset="0"/>
              </a:rPr>
              <a:t> </a:t>
            </a:r>
            <a:r>
              <a:rPr lang="pt-PT" sz="2000" dirty="0">
                <a:latin typeface="Candara" panose="020E0502030303020204" pitchFamily="34" charset="0"/>
              </a:rPr>
              <a:t>combinado com uma </a:t>
            </a:r>
            <a:r>
              <a:rPr lang="pt-PT" sz="2000" b="1" dirty="0">
                <a:latin typeface="Candara" panose="020E0502030303020204" pitchFamily="34" charset="0"/>
              </a:rPr>
              <a:t>RS</a:t>
            </a:r>
            <a:r>
              <a:rPr lang="pt-PT" sz="2000" dirty="0">
                <a:latin typeface="Candara" panose="020E0502030303020204" pitchFamily="34" charset="0"/>
              </a:rPr>
              <a:t> </a:t>
            </a:r>
            <a:r>
              <a:rPr lang="pt-PT" sz="2000" b="1" dirty="0">
                <a:solidFill>
                  <a:srgbClr val="FF0000"/>
                </a:solidFill>
                <a:latin typeface="Candara" panose="020E0502030303020204" pitchFamily="34" charset="0"/>
              </a:rPr>
              <a:t>Baixa</a:t>
            </a:r>
            <a:r>
              <a:rPr lang="pt-PT" sz="2000" dirty="0">
                <a:latin typeface="Candara" panose="020E0502030303020204" pitchFamily="34" charset="0"/>
              </a:rPr>
              <a:t> resultaria em </a:t>
            </a:r>
            <a:r>
              <a:rPr lang="pt-PT" sz="2000" b="1" dirty="0">
                <a:solidFill>
                  <a:srgbClr val="FF0000"/>
                </a:solidFill>
                <a:latin typeface="Candara" panose="020E0502030303020204" pitchFamily="34" charset="0"/>
              </a:rPr>
              <a:t>Alta</a:t>
            </a:r>
            <a:r>
              <a:rPr lang="pt-PT" sz="2000" dirty="0">
                <a:latin typeface="Candara" panose="020E0502030303020204" pitchFamily="34" charset="0"/>
              </a:rPr>
              <a:t> vulnerabilidade</a:t>
            </a:r>
          </a:p>
          <a:p>
            <a:pPr marL="355600" lvl="1" indent="0">
              <a:buNone/>
            </a:pPr>
            <a:endParaRPr lang="pt-PT" dirty="0">
              <a:latin typeface="Candara" panose="020E0502030303020204" pitchFamily="34" charset="0"/>
            </a:endParaRP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7F7036C-1341-4BD8-8C17-A5D3D70A7ED5}"/>
              </a:ext>
            </a:extLst>
          </p:cNvPr>
          <p:cNvGraphicFramePr>
            <a:graphicFrameLocks noGrp="1"/>
          </p:cNvGraphicFramePr>
          <p:nvPr/>
        </p:nvGraphicFramePr>
        <p:xfrm>
          <a:off x="1835696" y="4310351"/>
          <a:ext cx="6096000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12238028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773456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21715852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9873159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392267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4675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VH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VH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VH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VH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H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322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H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VH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VH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H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L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279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VH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b="1" i="0" dirty="0">
                          <a:solidFill>
                            <a:srgbClr val="FF0000"/>
                          </a:solidFill>
                          <a:effectLst/>
                          <a:latin typeface="Candara" panose="020E0502030303020204" pitchFamily="34" charset="0"/>
                        </a:rPr>
                        <a:t>H</a:t>
                      </a:r>
                      <a:r>
                        <a:rPr lang="pt-PT" sz="14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</a:t>
                      </a:r>
                      <a:endParaRPr lang="pt-PT" sz="1400" b="1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L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VL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35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L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H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L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VL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VL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059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VL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L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VL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VL </a:t>
                      </a:r>
                      <a:endParaRPr lang="pt-PT" sz="140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VL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391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PT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VL </a:t>
                      </a:r>
                      <a:endParaRPr lang="pt-PT" sz="1400" b="1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L</a:t>
                      </a:r>
                      <a:endParaRPr lang="pt-PT" sz="1400" b="1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</a:t>
                      </a:r>
                      <a:endParaRPr lang="pt-PT" sz="1400" b="1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H</a:t>
                      </a:r>
                      <a:endParaRPr lang="pt-PT" sz="1400" b="1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dirty="0">
                          <a:latin typeface="Candara" panose="020E0502030303020204" pitchFamily="34" charset="0"/>
                        </a:rPr>
                        <a:t>VH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8433700"/>
                  </a:ext>
                </a:extLst>
              </a:tr>
            </a:tbl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59417D6D-4EB2-466C-BD01-C9D5B6770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87" y="3580685"/>
            <a:ext cx="51845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PT" altLang="pt-P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pt-PT" altLang="pt-P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5A78860-0C67-4867-AC26-FE11708C8B08}"/>
              </a:ext>
            </a:extLst>
          </p:cNvPr>
          <p:cNvSpPr txBox="1"/>
          <p:nvPr/>
        </p:nvSpPr>
        <p:spPr>
          <a:xfrm>
            <a:off x="3734091" y="6488668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Resistance</a:t>
            </a: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kumimoji="0" lang="pt-P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Strength</a:t>
            </a: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(RS)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DBEA078-BCB2-4AD8-A7DB-5EF801F8C0E9}"/>
              </a:ext>
            </a:extLst>
          </p:cNvPr>
          <p:cNvSpPr txBox="1"/>
          <p:nvPr/>
        </p:nvSpPr>
        <p:spPr>
          <a:xfrm>
            <a:off x="204783" y="5251995"/>
            <a:ext cx="1871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Threat</a:t>
            </a: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kumimoji="0" lang="pt-P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Capability</a:t>
            </a:r>
            <a:b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</a:b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(</a:t>
            </a:r>
            <a:r>
              <a:rPr kumimoji="0" lang="pt-P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TCap</a:t>
            </a: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)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7609714-F250-4A03-97C9-74561CAA0FE4}"/>
              </a:ext>
            </a:extLst>
          </p:cNvPr>
          <p:cNvSpPr txBox="1"/>
          <p:nvPr/>
        </p:nvSpPr>
        <p:spPr>
          <a:xfrm>
            <a:off x="3855373" y="3719184"/>
            <a:ext cx="23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Vulnerabilidade (</a:t>
            </a:r>
            <a:r>
              <a:rPr kumimoji="0" lang="pt-P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Vuln</a:t>
            </a: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)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412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59D75-DBFF-4AA0-8604-61C8BC605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5271"/>
            <a:ext cx="9144000" cy="1106489"/>
          </a:xfrm>
        </p:spPr>
        <p:txBody>
          <a:bodyPr/>
          <a:lstStyle/>
          <a:p>
            <a:r>
              <a:rPr lang="pt-PT" sz="2800" dirty="0"/>
              <a:t>Processo de Análise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Etapa 2: Avaliar a frequência do evento de perda (LEF)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54FE0BC-AD29-4FCC-B9E3-401769217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97360"/>
            <a:ext cx="9144000" cy="5860032"/>
          </a:xfrm>
        </p:spPr>
        <p:txBody>
          <a:bodyPr>
            <a:normAutofit/>
          </a:bodyPr>
          <a:lstStyle/>
          <a:p>
            <a:pPr marL="450850" lvl="1" indent="-360363">
              <a:buFont typeface="Wingdings" panose="05000000000000000000" pitchFamily="2" charset="2"/>
              <a:buChar char="Ø"/>
            </a:pPr>
            <a:r>
              <a:rPr lang="pt-PT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A </a:t>
            </a:r>
            <a:r>
              <a:rPr lang="pt-PT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LEF</a:t>
            </a:r>
            <a:r>
              <a:rPr lang="pt-PT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 obtém-se cruzando a </a:t>
            </a:r>
            <a:r>
              <a:rPr lang="pt-PT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TEF</a:t>
            </a:r>
            <a:r>
              <a:rPr lang="pt-PT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 e a </a:t>
            </a:r>
            <a:r>
              <a:rPr lang="pt-PT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Vulnerabilidade</a:t>
            </a:r>
            <a:r>
              <a:rPr lang="pt-PT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 numa matriz.</a:t>
            </a:r>
          </a:p>
          <a:p>
            <a:pPr marL="355600" lvl="1" indent="0">
              <a:buNone/>
            </a:pPr>
            <a:endParaRPr lang="pt-PT" sz="2200" dirty="0">
              <a:latin typeface="Candara" panose="020E0502030303020204" pitchFamily="34" charset="0"/>
            </a:endParaRPr>
          </a:p>
          <a:p>
            <a:pPr marL="355600" lvl="1" indent="0">
              <a:buNone/>
            </a:pPr>
            <a:endParaRPr lang="pt-PT" sz="2200" dirty="0">
              <a:latin typeface="Candara" panose="020E0502030303020204" pitchFamily="34" charset="0"/>
            </a:endParaRPr>
          </a:p>
          <a:p>
            <a:pPr marL="355600" lvl="1" indent="0">
              <a:buNone/>
            </a:pPr>
            <a:endParaRPr lang="pt-PT" sz="2200" dirty="0">
              <a:latin typeface="Candara" panose="020E0502030303020204" pitchFamily="34" charset="0"/>
            </a:endParaRPr>
          </a:p>
          <a:p>
            <a:pPr marL="355600" lvl="1" indent="0">
              <a:buNone/>
            </a:pPr>
            <a:endParaRPr lang="pt-PT" sz="2200" dirty="0">
              <a:latin typeface="Candara" panose="020E0502030303020204" pitchFamily="34" charset="0"/>
            </a:endParaRPr>
          </a:p>
          <a:p>
            <a:pPr marL="355600" lvl="1" indent="0">
              <a:buNone/>
            </a:pPr>
            <a:endParaRPr lang="pt-PT" sz="2200" dirty="0">
              <a:latin typeface="Candara" panose="020E0502030303020204" pitchFamily="34" charset="0"/>
            </a:endParaRPr>
          </a:p>
          <a:p>
            <a:pPr marL="355600" lvl="1" indent="0">
              <a:buNone/>
            </a:pPr>
            <a:endParaRPr lang="pt-PT" sz="2200" dirty="0">
              <a:latin typeface="Candara" panose="020E0502030303020204" pitchFamily="34" charset="0"/>
            </a:endParaRPr>
          </a:p>
          <a:p>
            <a:pPr marL="355600" lvl="1" indent="0">
              <a:buNone/>
            </a:pPr>
            <a:endParaRPr lang="pt-PT" sz="2200" dirty="0">
              <a:latin typeface="Candara" panose="020E0502030303020204" pitchFamily="34" charset="0"/>
            </a:endParaRPr>
          </a:p>
          <a:p>
            <a:pPr marL="355600" lvl="1" indent="0">
              <a:buNone/>
            </a:pPr>
            <a:endParaRPr lang="pt-PT" sz="2200" dirty="0">
              <a:latin typeface="Candara" panose="020E0502030303020204" pitchFamily="34" charset="0"/>
            </a:endParaRPr>
          </a:p>
          <a:p>
            <a:pPr marL="450850" lvl="1" indent="-360363">
              <a:lnSpc>
                <a:spcPct val="110000"/>
              </a:lnSpc>
              <a:buClr>
                <a:srgbClr val="050309"/>
              </a:buClr>
              <a:buFont typeface="Wingdings" panose="05000000000000000000" pitchFamily="2" charset="2"/>
              <a:buChar char="Ø"/>
            </a:pPr>
            <a:r>
              <a:rPr lang="pt-P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Também num cenário, com uma TEF </a:t>
            </a:r>
            <a:r>
              <a:rPr lang="pt-PT" sz="2000" b="1" dirty="0">
                <a:solidFill>
                  <a:srgbClr val="FF0000"/>
                </a:solidFill>
                <a:latin typeface="Candara" panose="020E0502030303020204" pitchFamily="34" charset="0"/>
              </a:rPr>
              <a:t>Baixa</a:t>
            </a:r>
            <a:r>
              <a:rPr lang="pt-P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 e vulnerabilidade </a:t>
            </a:r>
            <a:r>
              <a:rPr lang="pt-PT" sz="2000" b="1" dirty="0">
                <a:solidFill>
                  <a:srgbClr val="FF0000"/>
                </a:solidFill>
                <a:latin typeface="Candara" panose="020E0502030303020204" pitchFamily="34" charset="0"/>
              </a:rPr>
              <a:t>Alta</a:t>
            </a:r>
            <a:r>
              <a:rPr lang="pt-P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, a </a:t>
            </a:r>
            <a:r>
              <a:rPr lang="pt-PT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LEF</a:t>
            </a:r>
            <a:r>
              <a:rPr lang="pt-P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 é </a:t>
            </a:r>
            <a:r>
              <a:rPr lang="pt-PT" sz="2000" b="1" dirty="0">
                <a:solidFill>
                  <a:srgbClr val="FF0000"/>
                </a:solidFill>
                <a:latin typeface="Candara" panose="020E0502030303020204" pitchFamily="34" charset="0"/>
              </a:rPr>
              <a:t>Baixa</a:t>
            </a:r>
            <a:r>
              <a:rPr lang="pt-P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.</a:t>
            </a:r>
          </a:p>
          <a:p>
            <a:pPr marL="717550" lvl="1" indent="-269875">
              <a:lnSpc>
                <a:spcPct val="110000"/>
              </a:lnSpc>
              <a:buClr>
                <a:srgbClr val="050309"/>
              </a:buClr>
            </a:pPr>
            <a:r>
              <a:rPr lang="pt-PT" sz="2000" dirty="0">
                <a:latin typeface="Candara" panose="020E0502030303020204" pitchFamily="34" charset="0"/>
              </a:rPr>
              <a:t>Lembrar que a vulnerabilidade é uma percentagem, o que significa que nunca se  pode estar mais do que 100% vulnerável. Consequentemente, a </a:t>
            </a:r>
            <a:r>
              <a:rPr lang="pt-PT" sz="2000" b="1" dirty="0">
                <a:latin typeface="Candara" panose="020E0502030303020204" pitchFamily="34" charset="0"/>
              </a:rPr>
              <a:t>LEF</a:t>
            </a:r>
            <a:r>
              <a:rPr lang="pt-PT" sz="2000" dirty="0">
                <a:latin typeface="Candara" panose="020E0502030303020204" pitchFamily="34" charset="0"/>
              </a:rPr>
              <a:t> nunca será maior do que a </a:t>
            </a:r>
            <a:r>
              <a:rPr lang="pt-PT" sz="2000" b="1" dirty="0">
                <a:latin typeface="Candara" panose="020E0502030303020204" pitchFamily="34" charset="0"/>
              </a:rPr>
              <a:t>TEF,</a:t>
            </a:r>
            <a:r>
              <a:rPr lang="pt-PT" sz="2000" dirty="0">
                <a:latin typeface="Candara" panose="020E0502030303020204" pitchFamily="34" charset="0"/>
              </a:rPr>
              <a:t> como se comprova</a:t>
            </a:r>
          </a:p>
          <a:p>
            <a:pPr marL="717550" lvl="1" indent="-269875">
              <a:lnSpc>
                <a:spcPct val="110000"/>
              </a:lnSpc>
              <a:buClr>
                <a:srgbClr val="050309"/>
              </a:buClr>
            </a:pPr>
            <a:r>
              <a:rPr lang="pt-PT" sz="2000" dirty="0">
                <a:latin typeface="Candara" panose="020E0502030303020204" pitchFamily="34" charset="0"/>
              </a:rPr>
              <a:t>Usando as etapas anteriores, determinou-se que a probabilidade de um evento de perda (LEF) num determinado cenário é algo entre </a:t>
            </a:r>
            <a:r>
              <a:rPr lang="pt-PT" sz="2000" b="1" dirty="0">
                <a:solidFill>
                  <a:srgbClr val="FF0000"/>
                </a:solidFill>
                <a:latin typeface="Candara" panose="020E0502030303020204" pitchFamily="34" charset="0"/>
              </a:rPr>
              <a:t>0,1 e 1 vez por ano</a:t>
            </a:r>
            <a:r>
              <a:rPr lang="pt-PT" sz="2000" b="1" dirty="0">
                <a:latin typeface="Candara" panose="020E0502030303020204" pitchFamily="34" charset="0"/>
              </a:rPr>
              <a:t> </a:t>
            </a:r>
            <a:r>
              <a:rPr lang="pt-PT" sz="2000" dirty="0">
                <a:latin typeface="Candara" panose="020E0502030303020204" pitchFamily="34" charset="0"/>
              </a:rPr>
              <a:t>(</a:t>
            </a:r>
            <a:r>
              <a:rPr lang="pt-PT" sz="2000" i="1" dirty="0">
                <a:latin typeface="Candara" panose="020E0502030303020204" pitchFamily="34" charset="0"/>
              </a:rPr>
              <a:t>confirmar na </a:t>
            </a:r>
            <a:r>
              <a:rPr lang="pt-PT" sz="2000" b="1" i="1" dirty="0">
                <a:latin typeface="Candara" panose="020E0502030303020204" pitchFamily="34" charset="0"/>
              </a:rPr>
              <a:t>Tabela CF </a:t>
            </a:r>
            <a:r>
              <a:rPr lang="pt-PT" sz="2000" i="1" dirty="0">
                <a:latin typeface="Candara" panose="020E0502030303020204" pitchFamily="34" charset="0"/>
              </a:rPr>
              <a:t>que é equivalente</a:t>
            </a:r>
            <a:r>
              <a:rPr lang="pt-PT" sz="2000" dirty="0">
                <a:latin typeface="Candara" panose="020E0502030303020204" pitchFamily="34" charset="0"/>
              </a:rPr>
              <a:t>). </a:t>
            </a:r>
          </a:p>
          <a:p>
            <a:pPr marL="717550" lvl="1" indent="-269875">
              <a:lnSpc>
                <a:spcPct val="110000"/>
              </a:lnSpc>
              <a:buClr>
                <a:srgbClr val="050309"/>
              </a:buClr>
            </a:pPr>
            <a:endParaRPr lang="pt-PT" sz="2000" dirty="0">
              <a:latin typeface="Candara" panose="020E0502030303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9417D6D-4EB2-466C-BD01-C9D5B6770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87" y="3580685"/>
            <a:ext cx="51845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PT" altLang="pt-P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pt-PT" altLang="pt-P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5A78860-0C67-4867-AC26-FE11708C8B08}"/>
              </a:ext>
            </a:extLst>
          </p:cNvPr>
          <p:cNvSpPr txBox="1"/>
          <p:nvPr/>
        </p:nvSpPr>
        <p:spPr>
          <a:xfrm>
            <a:off x="4258242" y="3981616"/>
            <a:ext cx="2631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Vulnerabilidade (</a:t>
            </a:r>
            <a:r>
              <a:rPr kumimoji="0" lang="pt-P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Vuln</a:t>
            </a:r>
            <a:r>
              <a:rPr kumimoji="0" lang="pt-P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)</a:t>
            </a:r>
            <a:endParaRPr kumimoji="0" lang="pt-P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DBEA078-BCB2-4AD8-A7DB-5EF801F8C0E9}"/>
              </a:ext>
            </a:extLst>
          </p:cNvPr>
          <p:cNvSpPr txBox="1"/>
          <p:nvPr/>
        </p:nvSpPr>
        <p:spPr>
          <a:xfrm>
            <a:off x="179512" y="2413764"/>
            <a:ext cx="255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Threat</a:t>
            </a: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kumimoji="0" lang="pt-P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Event</a:t>
            </a: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kumimoji="0" lang="pt-P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Frequency</a:t>
            </a:r>
            <a:endParaRPr kumimoji="0" lang="pt-PT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(TEF)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7609714-F250-4A03-97C9-74561CAA0FE4}"/>
              </a:ext>
            </a:extLst>
          </p:cNvPr>
          <p:cNvSpPr txBox="1"/>
          <p:nvPr/>
        </p:nvSpPr>
        <p:spPr>
          <a:xfrm>
            <a:off x="4328532" y="1523842"/>
            <a:ext cx="287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Loss</a:t>
            </a: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kumimoji="0" lang="pt-P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Event</a:t>
            </a: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kumimoji="0" lang="pt-P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Frequency</a:t>
            </a: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(LEF)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11" name="Tabela 4">
            <a:extLst>
              <a:ext uri="{FF2B5EF4-FFF2-40B4-BE49-F238E27FC236}">
                <a16:creationId xmlns:a16="http://schemas.microsoft.com/office/drawing/2014/main" id="{79E77BFA-B519-4865-B54F-37AEB274B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641317"/>
              </p:ext>
            </p:extLst>
          </p:nvPr>
        </p:nvGraphicFramePr>
        <p:xfrm>
          <a:off x="2339752" y="1893174"/>
          <a:ext cx="6096000" cy="225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12238028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773456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21715852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9873159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392267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4675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VH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H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VH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VH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VH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322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H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L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H </a:t>
                      </a:r>
                      <a:endParaRPr lang="pt-PT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H</a:t>
                      </a:r>
                      <a:r>
                        <a:rPr lang="pt-PT" sz="16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</a:t>
                      </a:r>
                      <a:endParaRPr lang="pt-PT" sz="1600" b="1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H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279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VL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L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35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L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VL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VL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L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b="1" i="0" dirty="0">
                          <a:solidFill>
                            <a:srgbClr val="FF0000"/>
                          </a:solidFill>
                          <a:effectLst/>
                          <a:latin typeface="Candara" panose="020E0502030303020204" pitchFamily="34" charset="0"/>
                        </a:rPr>
                        <a:t>L</a:t>
                      </a:r>
                      <a:r>
                        <a:rPr lang="pt-PT" sz="16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</a:t>
                      </a:r>
                      <a:endParaRPr lang="pt-PT" sz="1600" b="1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L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059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VL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VL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VL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VL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VL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VL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391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PT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VL </a:t>
                      </a:r>
                      <a:endParaRPr lang="pt-PT" sz="1400" b="1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L</a:t>
                      </a:r>
                      <a:endParaRPr lang="pt-PT" sz="1400" b="1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</a:t>
                      </a:r>
                      <a:endParaRPr lang="pt-PT" sz="1400" b="1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H</a:t>
                      </a:r>
                      <a:endParaRPr lang="pt-PT" sz="1400" b="1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dirty="0">
                          <a:latin typeface="Candara" panose="020E0502030303020204" pitchFamily="34" charset="0"/>
                        </a:rPr>
                        <a:t>VH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8433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8117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59D75-DBFF-4AA0-8604-61C8BC60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/>
              <a:t>Processo de Análise</a:t>
            </a:r>
            <a:b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Etapa 3: avaliar a magnitude da perda (LM)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54FE0BC-AD29-4FCC-B9E3-401769217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8386" y="2564904"/>
            <a:ext cx="9179521" cy="413399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t-PT" sz="2200" dirty="0">
                <a:latin typeface="Candara" panose="020E0502030303020204" pitchFamily="34" charset="0"/>
              </a:rPr>
              <a:t>As etapas para avaliar </a:t>
            </a:r>
            <a:r>
              <a:rPr lang="pt-PT" sz="2200" b="1" dirty="0">
                <a:latin typeface="Candara" panose="020E0502030303020204" pitchFamily="34" charset="0"/>
              </a:rPr>
              <a:t>LM</a:t>
            </a:r>
            <a:r>
              <a:rPr lang="pt-PT" sz="2200" dirty="0">
                <a:latin typeface="Candara" panose="020E0502030303020204" pitchFamily="34" charset="0"/>
              </a:rPr>
              <a:t> apresentam nova abordagem para diferenciar a </a:t>
            </a:r>
            <a:r>
              <a:rPr lang="pt-PT" sz="2200" u="sng" dirty="0">
                <a:latin typeface="Candara" panose="020E0502030303020204" pitchFamily="34" charset="0"/>
              </a:rPr>
              <a:t>perda primária</a:t>
            </a:r>
            <a:r>
              <a:rPr lang="pt-PT" sz="2200" dirty="0">
                <a:latin typeface="Candara" panose="020E0502030303020204" pitchFamily="34" charset="0"/>
              </a:rPr>
              <a:t> da </a:t>
            </a:r>
            <a:r>
              <a:rPr lang="pt-PT" sz="2200" u="sng" dirty="0">
                <a:latin typeface="Candara" panose="020E0502030303020204" pitchFamily="34" charset="0"/>
              </a:rPr>
              <a:t>secundária</a:t>
            </a:r>
            <a:r>
              <a:rPr lang="pt-PT" sz="2200" dirty="0">
                <a:latin typeface="Candara" panose="020E0502030303020204" pitchFamily="34" charset="0"/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pt-PT" sz="2200" dirty="0">
                <a:latin typeface="Candara" panose="020E0502030303020204" pitchFamily="34" charset="0"/>
              </a:rPr>
              <a:t>As mudanças também representam o facto de que o melhor caso, o pior caso e os resultados mais prováveis, são facilmente obtidos utilizando </a:t>
            </a:r>
            <a:r>
              <a:rPr lang="pt-PT" sz="2200" u="sng" dirty="0">
                <a:latin typeface="Candara" panose="020E0502030303020204" pitchFamily="34" charset="0"/>
              </a:rPr>
              <a:t>estimativas de intervalos de valores</a:t>
            </a:r>
            <a:r>
              <a:rPr lang="pt-PT" sz="2200" dirty="0">
                <a:latin typeface="Candara" panose="020E0502030303020204" pitchFamily="34" charset="0"/>
              </a:rPr>
              <a:t>, como entrada na simulação de </a:t>
            </a:r>
            <a:r>
              <a:rPr lang="pt-PT" sz="2200" b="1" dirty="0">
                <a:latin typeface="Candara" panose="020E0502030303020204" pitchFamily="34" charset="0"/>
              </a:rPr>
              <a:t>Monte Carlo </a:t>
            </a:r>
            <a:r>
              <a:rPr lang="pt-PT" sz="2200" dirty="0">
                <a:latin typeface="Candara" panose="020E0502030303020204" pitchFamily="34" charset="0"/>
              </a:rPr>
              <a:t>como um mecanismo computacional de saída, facilitando uma análise da sua distribuição probabilística.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9417D6D-4EB2-466C-BD01-C9D5B6770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87" y="3580685"/>
            <a:ext cx="51845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PT" altLang="pt-P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pt-PT" altLang="pt-P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0917C4-096B-4D0D-93E8-EEA319725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455" b="56142"/>
          <a:stretch/>
        </p:blipFill>
        <p:spPr>
          <a:xfrm>
            <a:off x="6156176" y="-2689"/>
            <a:ext cx="2376264" cy="69766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79D3A5C-3B46-4004-B3CB-10132B983375}"/>
              </a:ext>
            </a:extLst>
          </p:cNvPr>
          <p:cNvSpPr/>
          <p:nvPr/>
        </p:nvSpPr>
        <p:spPr>
          <a:xfrm>
            <a:off x="7570336" y="382330"/>
            <a:ext cx="774284" cy="299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05030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D8B3E93-46B7-45F3-8A08-77D4D31A9A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81"/>
          <a:stretch/>
        </p:blipFill>
        <p:spPr>
          <a:xfrm>
            <a:off x="7060161" y="712324"/>
            <a:ext cx="2037518" cy="92682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2CE54B9-2EB8-474E-9628-D26BED7E43FD}"/>
              </a:ext>
            </a:extLst>
          </p:cNvPr>
          <p:cNvSpPr txBox="1"/>
          <p:nvPr/>
        </p:nvSpPr>
        <p:spPr>
          <a:xfrm>
            <a:off x="58734" y="1628565"/>
            <a:ext cx="7542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P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Agora, temos de analisar a </a:t>
            </a:r>
            <a:r>
              <a:rPr kumimoji="0" lang="pt-PT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magnitude da perda </a:t>
            </a:r>
            <a:r>
              <a:rPr kumimoji="0" lang="pt-PT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quando o</a:t>
            </a:r>
            <a:r>
              <a:rPr kumimoji="0" lang="pt-P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correr um evento.</a:t>
            </a:r>
          </a:p>
        </p:txBody>
      </p:sp>
    </p:spTree>
    <p:extLst>
      <p:ext uri="{BB962C8B-B14F-4D97-AF65-F5344CB8AC3E}">
        <p14:creationId xmlns:p14="http://schemas.microsoft.com/office/powerpoint/2010/main" val="4170858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745D91-516B-4310-88F7-8EC79F89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800" dirty="0"/>
              <a:t>Abordagem FAIR</a:t>
            </a:r>
            <a:br>
              <a:rPr lang="pt-PT" sz="3100" dirty="0"/>
            </a:br>
            <a:r>
              <a:rPr lang="pt-PT" sz="2400" dirty="0"/>
              <a:t>Conversar acerca do Risco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81EF628-C87D-49F6-B4C5-6A56911B7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573325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pt-PT" sz="2200" dirty="0">
                <a:latin typeface="Candara" panose="020E0502030303020204" pitchFamily="34" charset="0"/>
              </a:rPr>
              <a:t>E </a:t>
            </a:r>
            <a:r>
              <a:rPr lang="pt-PT" sz="2200" b="1" dirty="0">
                <a:latin typeface="Candara" panose="020E0502030303020204" pitchFamily="34" charset="0"/>
              </a:rPr>
              <a:t>quanto ao risco</a:t>
            </a:r>
            <a:r>
              <a:rPr lang="pt-PT" sz="2200" dirty="0">
                <a:latin typeface="Candara" panose="020E0502030303020204" pitchFamily="34" charset="0"/>
              </a:rPr>
              <a:t>? Qual a parte do cenário que representa risco? 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pt-PT" sz="2200" dirty="0">
                <a:latin typeface="Candara" panose="020E0502030303020204" pitchFamily="34" charset="0"/>
              </a:rPr>
              <a:t>Bem, o facto é que não há um único componente no cenário que se possa apontar e dizer: "</a:t>
            </a:r>
            <a:r>
              <a:rPr lang="pt-PT" sz="2200" b="1" dirty="0">
                <a:latin typeface="Candara" panose="020E0502030303020204" pitchFamily="34" charset="0"/>
              </a:rPr>
              <a:t>Aqui está o risco</a:t>
            </a:r>
            <a:r>
              <a:rPr lang="pt-PT" sz="2200" dirty="0">
                <a:latin typeface="Candara" panose="020E0502030303020204" pitchFamily="34" charset="0"/>
              </a:rPr>
              <a:t>". 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pt-PT" sz="2200" b="1" dirty="0">
                <a:latin typeface="Candara" panose="020E0502030303020204" pitchFamily="34" charset="0"/>
              </a:rPr>
              <a:t>Risco não é uma coisa</a:t>
            </a:r>
            <a:r>
              <a:rPr lang="pt-PT" sz="2200" dirty="0">
                <a:latin typeface="Candara" panose="020E0502030303020204" pitchFamily="34" charset="0"/>
              </a:rPr>
              <a:t>. Não se pode ver, tocar ou medir diretamente.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pt-PT" sz="2200" dirty="0">
                <a:latin typeface="Candara" panose="020E0502030303020204" pitchFamily="34" charset="0"/>
              </a:rPr>
              <a:t>Semelhante à </a:t>
            </a:r>
            <a:r>
              <a:rPr lang="pt-PT" sz="2200" b="1" dirty="0">
                <a:latin typeface="Candara" panose="020E0502030303020204" pitchFamily="34" charset="0"/>
              </a:rPr>
              <a:t>velocidade</a:t>
            </a:r>
            <a:r>
              <a:rPr lang="pt-PT" sz="2200" dirty="0">
                <a:latin typeface="Candara" panose="020E0502030303020204" pitchFamily="34" charset="0"/>
              </a:rPr>
              <a:t>, que é derivada da distância dividida pelo tempo, o </a:t>
            </a:r>
            <a:r>
              <a:rPr lang="pt-PT" sz="2200" b="1" dirty="0">
                <a:latin typeface="Candara" panose="020E0502030303020204" pitchFamily="34" charset="0"/>
              </a:rPr>
              <a:t>risco</a:t>
            </a:r>
            <a:r>
              <a:rPr lang="pt-PT" sz="2200" dirty="0">
                <a:latin typeface="Candara" panose="020E0502030303020204" pitchFamily="34" charset="0"/>
              </a:rPr>
              <a:t> é um </a:t>
            </a:r>
            <a:r>
              <a:rPr lang="pt-PT" sz="2200" b="1" dirty="0">
                <a:latin typeface="Candara" panose="020E0502030303020204" pitchFamily="34" charset="0"/>
              </a:rPr>
              <a:t>valor derivado </a:t>
            </a:r>
            <a:r>
              <a:rPr lang="pt-PT" sz="2200" dirty="0">
                <a:latin typeface="Candara" panose="020E0502030303020204" pitchFamily="34" charset="0"/>
              </a:rPr>
              <a:t>da </a:t>
            </a:r>
            <a:r>
              <a:rPr lang="pt-PT" sz="2200" dirty="0">
                <a:solidFill>
                  <a:srgbClr val="FF0000"/>
                </a:solidFill>
                <a:latin typeface="Candara" panose="020E0502030303020204" pitchFamily="34" charset="0"/>
              </a:rPr>
              <a:t>frequência </a:t>
            </a:r>
            <a:r>
              <a:rPr lang="pt-PT" sz="2200" dirty="0">
                <a:latin typeface="Candara" panose="020E0502030303020204" pitchFamily="34" charset="0"/>
              </a:rPr>
              <a:t>e do </a:t>
            </a:r>
            <a:r>
              <a:rPr lang="pt-PT" sz="2200" dirty="0">
                <a:solidFill>
                  <a:srgbClr val="FF0000"/>
                </a:solidFill>
                <a:latin typeface="Candara" panose="020E0502030303020204" pitchFamily="34" charset="0"/>
              </a:rPr>
              <a:t>impacto</a:t>
            </a:r>
            <a:r>
              <a:rPr lang="pt-PT" sz="2200" dirty="0">
                <a:latin typeface="Candara" panose="020E0502030303020204" pitchFamily="34" charset="0"/>
              </a:rPr>
              <a:t>, que representa a </a:t>
            </a:r>
            <a:r>
              <a:rPr lang="pt-PT" sz="2200" b="1" dirty="0">
                <a:latin typeface="Candara" panose="020E0502030303020204" pitchFamily="34" charset="0"/>
              </a:rPr>
              <a:t>exposição à perda</a:t>
            </a:r>
            <a:r>
              <a:rPr lang="pt-PT" sz="2200" dirty="0">
                <a:latin typeface="Candara" panose="020E0502030303020204" pitchFamily="34" charset="0"/>
              </a:rPr>
              <a:t>. 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pt-PT" dirty="0">
                <a:latin typeface="Candara" panose="020E0502030303020204" pitchFamily="34" charset="0"/>
              </a:rPr>
              <a:t>Resultante da combinação de fatores descritos na ontologia FAIR, como </a:t>
            </a:r>
            <a:r>
              <a:rPr lang="pt-PT" i="1" dirty="0">
                <a:latin typeface="Candara" panose="020E0502030303020204" pitchFamily="34" charset="0"/>
              </a:rPr>
              <a:t>frequência de eventos de ameaça</a:t>
            </a:r>
            <a:r>
              <a:rPr lang="pt-PT" dirty="0">
                <a:latin typeface="Candara" panose="020E0502030303020204" pitchFamily="34" charset="0"/>
              </a:rPr>
              <a:t>, </a:t>
            </a:r>
            <a:r>
              <a:rPr lang="pt-PT" i="1" dirty="0">
                <a:latin typeface="Candara" panose="020E0502030303020204" pitchFamily="34" charset="0"/>
              </a:rPr>
              <a:t>vulnerabilidade,</a:t>
            </a:r>
            <a:r>
              <a:rPr lang="pt-PT" dirty="0">
                <a:latin typeface="Candara" panose="020E0502030303020204" pitchFamily="34" charset="0"/>
              </a:rPr>
              <a:t> </a:t>
            </a:r>
            <a:r>
              <a:rPr lang="pt-PT" i="1" dirty="0">
                <a:latin typeface="Candara" panose="020E0502030303020204" pitchFamily="34" charset="0"/>
              </a:rPr>
              <a:t>valor dos ativos, etc</a:t>
            </a:r>
            <a:r>
              <a:rPr lang="pt-PT" dirty="0">
                <a:latin typeface="Candara" panose="020E0502030303020204" pitchFamily="34" charset="0"/>
              </a:rPr>
              <a:t>.</a:t>
            </a:r>
          </a:p>
          <a:p>
            <a:pPr marL="355600" lvl="1" indent="0" algn="ctr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dirty="0" err="1">
                <a:solidFill>
                  <a:srgbClr val="FF0000"/>
                </a:solidFill>
                <a:latin typeface="Candara" panose="020E0502030303020204" pitchFamily="34" charset="0"/>
              </a:rPr>
              <a:t>Em</a:t>
            </a:r>
            <a:r>
              <a:rPr lang="en-US" dirty="0">
                <a:solidFill>
                  <a:srgbClr val="FF0000"/>
                </a:solidFill>
                <a:latin typeface="Candara" panose="020E0502030303020204" pitchFamily="34" charset="0"/>
              </a:rPr>
              <a:t> FAIR define-se </a:t>
            </a:r>
            <a:r>
              <a:rPr lang="en-US" b="1" dirty="0" err="1">
                <a:solidFill>
                  <a:srgbClr val="FF0000"/>
                </a:solidFill>
                <a:latin typeface="Candara" panose="020E0502030303020204" pitchFamily="34" charset="0"/>
              </a:rPr>
              <a:t>Risco</a:t>
            </a:r>
            <a:r>
              <a:rPr lang="en-US" dirty="0">
                <a:solidFill>
                  <a:srgbClr val="FF0000"/>
                </a:solidFill>
                <a:latin typeface="Candara" panose="020E0502030303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ndara" panose="020E0502030303020204" pitchFamily="34" charset="0"/>
              </a:rPr>
              <a:t>como</a:t>
            </a:r>
            <a:r>
              <a:rPr lang="en-US" dirty="0">
                <a:solidFill>
                  <a:srgbClr val="FF0000"/>
                </a:solidFill>
                <a:latin typeface="Candara" panose="020E0502030303020204" pitchFamily="34" charset="0"/>
              </a:rPr>
              <a:t>:</a:t>
            </a:r>
          </a:p>
          <a:p>
            <a:pPr marL="355600" lvl="1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pt-PT" b="1" dirty="0">
                <a:solidFill>
                  <a:srgbClr val="FF0000"/>
                </a:solidFill>
                <a:latin typeface="Candara" panose="020E0502030303020204" pitchFamily="34" charset="0"/>
              </a:rPr>
              <a:t>A frequência provável e a magnitude provável da perda futura</a:t>
            </a:r>
            <a:r>
              <a:rPr lang="en-US" b="1" dirty="0">
                <a:solidFill>
                  <a:srgbClr val="FF0000"/>
                </a:solidFill>
                <a:latin typeface="Candara" panose="020E05020303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65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093C9-7528-400B-80F7-95725D699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78" y="-70399"/>
            <a:ext cx="9144000" cy="1106489"/>
          </a:xfrm>
        </p:spPr>
        <p:txBody>
          <a:bodyPr>
            <a:normAutofit/>
          </a:bodyPr>
          <a:lstStyle/>
          <a:p>
            <a:r>
              <a:rPr lang="pt-PT" sz="2800" dirty="0"/>
              <a:t>Processo de Análise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kumimoji="0" lang="pt-PT" sz="2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Etapa 3: avaliar a magnitude da perda (LM)</a:t>
            </a:r>
            <a:endParaRPr lang="pt-PT" sz="220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002AD13-6734-483E-9F86-BF8F61489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3104" y="1268760"/>
            <a:ext cx="9230208" cy="6048672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t-PT" sz="3100" dirty="0">
                <a:latin typeface="Candara" panose="020E0502030303020204" pitchFamily="34" charset="0"/>
              </a:rPr>
              <a:t>Magnitude/Grandeza de Perda</a:t>
            </a:r>
          </a:p>
          <a:p>
            <a:pPr marL="0" indent="0" algn="ctr">
              <a:buNone/>
            </a:pPr>
            <a:r>
              <a:rPr lang="pt-PT" sz="3100" dirty="0">
                <a:latin typeface="Candara" panose="020E0502030303020204" pitchFamily="34" charset="0"/>
              </a:rPr>
              <a:t> </a:t>
            </a:r>
          </a:p>
          <a:p>
            <a:pPr marL="0" indent="0" algn="ctr">
              <a:buNone/>
            </a:pPr>
            <a:r>
              <a:rPr lang="pt-PT" sz="2600" b="1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A magnitude provável da perda primária e secundária resultante de um evento.</a:t>
            </a:r>
          </a:p>
          <a:p>
            <a:pPr>
              <a:lnSpc>
                <a:spcPct val="120000"/>
              </a:lnSpc>
            </a:pPr>
            <a:r>
              <a:rPr lang="pt-PT" sz="290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Simplesmente: quanta perda tangível se espera que se materialize a partir de um evento.</a:t>
            </a:r>
          </a:p>
          <a:p>
            <a:pPr>
              <a:lnSpc>
                <a:spcPct val="120000"/>
              </a:lnSpc>
            </a:pPr>
            <a:r>
              <a:rPr lang="pt-PT" sz="290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A distinção entre perda primária e secundária é baseada em partes interessadas e perspetiva</a:t>
            </a:r>
            <a:r>
              <a:rPr lang="pt-PT" sz="2900" b="1" i="1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.</a:t>
            </a:r>
            <a:endParaRPr lang="en-US" sz="2900" b="1" i="1" dirty="0">
              <a:solidFill>
                <a:srgbClr val="000000"/>
              </a:solidFill>
              <a:effectLst/>
              <a:latin typeface="Candara" panose="020E05020303030202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pt-PT" dirty="0">
                <a:effectLst/>
                <a:latin typeface="Candara" panose="020E0502030303020204" pitchFamily="34" charset="0"/>
              </a:rPr>
              <a:t>As partes interessadas </a:t>
            </a:r>
            <a:r>
              <a:rPr lang="pt-PT" b="1" dirty="0">
                <a:effectLst/>
                <a:latin typeface="Candara" panose="020E0502030303020204" pitchFamily="34" charset="0"/>
              </a:rPr>
              <a:t>primárias</a:t>
            </a:r>
            <a:r>
              <a:rPr lang="pt-PT" dirty="0">
                <a:effectLst/>
                <a:latin typeface="Candara" panose="020E0502030303020204" pitchFamily="34" charset="0"/>
              </a:rPr>
              <a:t> são aqueles indivíduos ou organizações cuja perspetiva é o foco do risco. Normalmente, o proprietário do ativo principal.</a:t>
            </a:r>
          </a:p>
          <a:p>
            <a:pPr lvl="1">
              <a:lnSpc>
                <a:spcPct val="120000"/>
              </a:lnSpc>
            </a:pPr>
            <a:r>
              <a:rPr lang="pt-PT" dirty="0">
                <a:effectLst/>
                <a:latin typeface="Candara" panose="020E0502030303020204" pitchFamily="34" charset="0"/>
              </a:rPr>
              <a:t>Parte interessada </a:t>
            </a:r>
            <a:r>
              <a:rPr lang="pt-PT" b="1" dirty="0">
                <a:effectLst/>
                <a:latin typeface="Candara" panose="020E0502030303020204" pitchFamily="34" charset="0"/>
              </a:rPr>
              <a:t>secundária</a:t>
            </a:r>
            <a:r>
              <a:rPr lang="pt-PT" dirty="0">
                <a:effectLst/>
                <a:latin typeface="Candara" panose="020E0502030303020204" pitchFamily="34" charset="0"/>
              </a:rPr>
              <a:t> é alguma coisa que não seja uma parte interessada primária, mas que pode ser afetado pelo evento de perda que está a ser analisado e, então, pode reagir de uma maneira que prejudique a parte interessada primária.</a:t>
            </a:r>
          </a:p>
          <a:p>
            <a:pPr>
              <a:lnSpc>
                <a:spcPct val="120000"/>
              </a:lnSpc>
            </a:pPr>
            <a:r>
              <a:rPr lang="pt-PT" sz="290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Ex: Empresa X (principal parte interessada) tem um evento que prejudica a saúde pública. Perdas diretas incorridas como limpeza são perdas primárias.</a:t>
            </a:r>
          </a:p>
          <a:p>
            <a:pPr>
              <a:lnSpc>
                <a:spcPct val="120000"/>
              </a:lnSpc>
            </a:pPr>
            <a:r>
              <a:rPr lang="pt-PT" sz="290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O público (parte interessada secundária) reage negativamente por meio de ações legais, protestos, fazer negócio noutros lugares, etc., essas são </a:t>
            </a:r>
            <a:r>
              <a:rPr lang="pt-PT" sz="2900" b="1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perdas secundárias.</a:t>
            </a:r>
            <a:br>
              <a:rPr lang="en-US" sz="2900" dirty="0">
                <a:latin typeface="Candara" panose="020E0502030303020204" pitchFamily="34" charset="0"/>
              </a:rPr>
            </a:br>
            <a:endParaRPr lang="pt-PT" sz="2900" dirty="0">
              <a:latin typeface="Candara" panose="020E0502030303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E666B47-BDFB-4286-B44C-31BA43810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455" b="56142"/>
          <a:stretch/>
        </p:blipFill>
        <p:spPr>
          <a:xfrm>
            <a:off x="6044279" y="18328"/>
            <a:ext cx="2376264" cy="6976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38EBD71-4A8A-4A1F-B1AE-FFA3DF12A0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81"/>
          <a:stretch/>
        </p:blipFill>
        <p:spPr>
          <a:xfrm>
            <a:off x="6948264" y="733341"/>
            <a:ext cx="2037518" cy="92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38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CC153-8FD8-4493-94C1-F4B7A1AB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800" dirty="0"/>
              <a:t>Terminologia FAIR</a:t>
            </a:r>
            <a:br>
              <a:rPr lang="pt-PT" sz="2800" dirty="0"/>
            </a:br>
            <a:r>
              <a:rPr lang="pt-PT" sz="2400" dirty="0"/>
              <a:t>Formas de Perda</a:t>
            </a:r>
            <a:endParaRPr lang="pt-PT" sz="220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E235A08-DCBC-433E-8C5E-A4DB6B1D1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124744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b="1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Uma abordagem a </a:t>
            </a:r>
            <a:r>
              <a:rPr lang="pt-PT" b="1" dirty="0">
                <a:latin typeface="Candara" panose="020E0502030303020204" pitchFamily="34" charset="0"/>
              </a:rPr>
              <a:t>Formas/Tipos de Perdas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48C21C43-7B53-4862-AEEF-49AC6B5EDED0}"/>
              </a:ext>
            </a:extLst>
          </p:cNvPr>
          <p:cNvGraphicFramePr>
            <a:graphicFrameLocks/>
          </p:cNvGraphicFramePr>
          <p:nvPr/>
        </p:nvGraphicFramePr>
        <p:xfrm>
          <a:off x="133190" y="1473358"/>
          <a:ext cx="8664578" cy="457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955">
                  <a:extLst>
                    <a:ext uri="{9D8B030D-6E8A-4147-A177-3AD203B41FA5}">
                      <a16:colId xmlns:a16="http://schemas.microsoft.com/office/drawing/2014/main" val="2158685198"/>
                    </a:ext>
                  </a:extLst>
                </a:gridCol>
                <a:gridCol w="7246623">
                  <a:extLst>
                    <a:ext uri="{9D8B030D-6E8A-4147-A177-3AD203B41FA5}">
                      <a16:colId xmlns:a16="http://schemas.microsoft.com/office/drawing/2014/main" val="35522367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pt-PT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ndara" panose="020E0502030303020204" pitchFamily="34" charset="0"/>
                        </a:rPr>
                        <a:t>Formas/Tipos de Perdas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151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6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Produtividade </a:t>
                      </a:r>
                      <a:endParaRPr lang="pt-PT" sz="1600" b="1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A redução na capacidade de uma organização de gerar a sua proposta de valor primária (por exemplo, receita, bens, serviços, etc.).</a:t>
                      </a:r>
                      <a:endParaRPr lang="en-US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872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6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Resposta </a:t>
                      </a:r>
                      <a:endParaRPr lang="pt-PT" sz="1600" b="1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Despesas associadas à gestão de um evento de perda (por exemplo, horas de trabalho interno ou externo, despesas logísticas, etc.).</a:t>
                      </a:r>
                      <a:endParaRPr lang="en-US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39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6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Substituição</a:t>
                      </a:r>
                      <a:endParaRPr lang="pt-PT" sz="1600" b="1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O valor intrínseco de um ativo. Normalmente representado como a despesa de capital associada à substituição de ativos perdidos ou danificados (por exemplo, reconstruir uma instalação, comprar um laptop de substituição, etc.).</a:t>
                      </a:r>
                      <a:endParaRPr lang="en-US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78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6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Vantagem Competitiva</a:t>
                      </a:r>
                      <a:endParaRPr lang="pt-PT" sz="1600" b="1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Perdas associadas à redução da vantagem competitiva. A perda de vantagem competitiva está especificamente associada a ativos que fornecem diferenciação competitiva entre a organização e sua concorrência (por exemplo, segredos comerciais, planos de fusão e aquisição, etc.).</a:t>
                      </a:r>
                      <a:endParaRPr lang="en-US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117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6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Multas/</a:t>
                      </a:r>
                    </a:p>
                    <a:p>
                      <a:pPr algn="ctr"/>
                      <a:r>
                        <a:rPr lang="pt-PT" sz="16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Julgamentos </a:t>
                      </a:r>
                      <a:endParaRPr lang="pt-PT" sz="1600" b="1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Ações legais ou regulatórias interpostas contra uma organização. Isso inclui fiança para qualquer membro da organização que seja preso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.</a:t>
                      </a:r>
                      <a:endParaRPr lang="en-US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81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6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Reputação </a:t>
                      </a:r>
                      <a:endParaRPr lang="pt-PT" sz="1600" b="1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Perdas associadas a uma perceção externa de que a proposta de valor de uma organização é reduzida ou a liderança é incompetente, criminosa ou antiética.</a:t>
                      </a:r>
                      <a:endParaRPr lang="en-US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462845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72B98AB1-98E5-4414-9B6C-8C4662993B8B}"/>
              </a:ext>
            </a:extLst>
          </p:cNvPr>
          <p:cNvSpPr txBox="1"/>
          <p:nvPr/>
        </p:nvSpPr>
        <p:spPr>
          <a:xfrm>
            <a:off x="0" y="6193414"/>
            <a:ext cx="925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Produtividade e Substituição </a:t>
            </a: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enquadram-se mais nas </a:t>
            </a: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Perdas primárias </a:t>
            </a: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 as 3 ultimas mais associadas à </a:t>
            </a: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Perda Secundária. </a:t>
            </a:r>
            <a:r>
              <a:rPr kumimoji="0" lang="pt-PT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Resposta </a:t>
            </a: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enquadra-se em ambas</a:t>
            </a: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…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1296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CBD0F0D-AF1F-45DD-9954-D00CCB0D9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64722"/>
            <a:ext cx="8928992" cy="3528555"/>
          </a:xfrm>
        </p:spPr>
        <p:txBody>
          <a:bodyPr>
            <a:normAutofit fontScale="92500"/>
          </a:bodyPr>
          <a:lstStyle/>
          <a:p>
            <a:pPr marL="269875" indent="-269875">
              <a:lnSpc>
                <a:spcPct val="110000"/>
              </a:lnSpc>
            </a:pPr>
            <a:r>
              <a:rPr lang="pt-PT" sz="220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A </a:t>
            </a:r>
            <a:r>
              <a:rPr lang="pt-PT" sz="2200" b="1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PLM</a:t>
            </a:r>
            <a:r>
              <a:rPr lang="pt-PT" sz="220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é a consequência direta de um Evento de Perda, avaliada como o custo económico diretamente associado pela perda de C.I.A. observada no Ativo. </a:t>
            </a:r>
          </a:p>
          <a:p>
            <a:pPr marL="269875" indent="-269875">
              <a:lnSpc>
                <a:spcPct val="110000"/>
              </a:lnSpc>
            </a:pPr>
            <a:r>
              <a:rPr lang="pt-PT" sz="220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Ao estimar a </a:t>
            </a:r>
            <a:r>
              <a:rPr lang="pt-PT" sz="2200" b="1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PLM</a:t>
            </a:r>
            <a:r>
              <a:rPr lang="pt-PT" sz="220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, o analista estima o que se espera que aconteça (valor mais provável) </a:t>
            </a:r>
            <a:r>
              <a:rPr lang="pt-PT" sz="2200" i="1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versus</a:t>
            </a:r>
            <a:r>
              <a:rPr lang="pt-PT" sz="220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o melhor e o pior caso (valores mínimo / máximo). Se o analista optar por avaliar a proposição de pior caso, também se deve refletir na frequência muito mais baixa (geralmente) de tal resultado </a:t>
            </a:r>
          </a:p>
          <a:p>
            <a:pPr marL="269875" indent="-269875">
              <a:lnSpc>
                <a:spcPct val="110000"/>
              </a:lnSpc>
            </a:pPr>
            <a:r>
              <a:rPr lang="pt-PT" sz="2200" dirty="0">
                <a:latin typeface="Candara" panose="020E0502030303020204" pitchFamily="34" charset="0"/>
              </a:rPr>
              <a:t>A </a:t>
            </a:r>
            <a:r>
              <a:rPr lang="pt-PT" sz="2200" b="1" dirty="0">
                <a:latin typeface="Candara" panose="020E0502030303020204" pitchFamily="34" charset="0"/>
              </a:rPr>
              <a:t>PLM</a:t>
            </a:r>
            <a:r>
              <a:rPr lang="pt-PT" sz="2200" dirty="0">
                <a:latin typeface="Candara" panose="020E0502030303020204" pitchFamily="34" charset="0"/>
              </a:rPr>
              <a:t> é igual à soma das formas de perda que são consequência direta do Evento de Perda e causam perdas ao </a:t>
            </a:r>
            <a:r>
              <a:rPr lang="pt-PT" sz="2200" dirty="0" err="1">
                <a:latin typeface="Candara" panose="020E0502030303020204" pitchFamily="34" charset="0"/>
              </a:rPr>
              <a:t>Stakeholder</a:t>
            </a:r>
            <a:r>
              <a:rPr lang="pt-PT" sz="2200" dirty="0">
                <a:latin typeface="Candara" panose="020E0502030303020204" pitchFamily="34" charset="0"/>
              </a:rPr>
              <a:t> Primário.</a:t>
            </a:r>
            <a:br>
              <a:rPr lang="en-US" dirty="0"/>
            </a:br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C7B15E-512A-46B0-A734-89B370A40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800" i="0" dirty="0">
                <a:solidFill>
                  <a:srgbClr val="000000"/>
                </a:solidFill>
                <a:effectLst/>
              </a:rPr>
              <a:t>Processo de Análise FAIR</a:t>
            </a:r>
            <a:br>
              <a:rPr lang="pt-PT" sz="2800" i="0" dirty="0">
                <a:solidFill>
                  <a:srgbClr val="000000"/>
                </a:solidFill>
                <a:effectLst/>
              </a:rPr>
            </a:br>
            <a:r>
              <a:rPr lang="pt-PT" sz="2400" i="0" dirty="0">
                <a:solidFill>
                  <a:srgbClr val="000000"/>
                </a:solidFill>
                <a:effectLst/>
              </a:rPr>
              <a:t>Etapa 3: avaliar a magnitude da perda (LM)</a:t>
            </a:r>
            <a:endParaRPr lang="pt-PT" sz="24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C458CCE-B18C-4CE0-908F-7E8CE8EEA201}"/>
              </a:ext>
            </a:extLst>
          </p:cNvPr>
          <p:cNvSpPr/>
          <p:nvPr/>
        </p:nvSpPr>
        <p:spPr>
          <a:xfrm>
            <a:off x="2195736" y="5013176"/>
            <a:ext cx="4752528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PLM</a:t>
            </a:r>
            <a:r>
              <a:rPr kumimoji="0" lang="pt-P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= Σ (Formas de Perda Primária)</a:t>
            </a:r>
            <a:endParaRPr kumimoji="0" lang="pt-PT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A84FC7-FC51-4642-805E-114A6696C518}"/>
              </a:ext>
            </a:extLst>
          </p:cNvPr>
          <p:cNvSpPr txBox="1"/>
          <p:nvPr/>
        </p:nvSpPr>
        <p:spPr>
          <a:xfrm>
            <a:off x="2195736" y="1124744"/>
            <a:ext cx="5113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Estimar a Magnitude de Perda Primária (</a:t>
            </a:r>
            <a:r>
              <a:rPr kumimoji="0" lang="pt-P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PLM</a:t>
            </a: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)</a:t>
            </a:r>
            <a:endParaRPr kumimoji="0" lang="pt-P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E044B8F-CED3-4C08-9FC8-B548141A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288" y="83590"/>
            <a:ext cx="1975434" cy="127859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6AC82F7-7B06-454C-ADBF-CCF4A9B4E4C2}"/>
              </a:ext>
            </a:extLst>
          </p:cNvPr>
          <p:cNvSpPr txBox="1"/>
          <p:nvPr/>
        </p:nvSpPr>
        <p:spPr>
          <a:xfrm>
            <a:off x="2222340" y="5877272"/>
            <a:ext cx="4681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Ou … escolher a mais elevada das PLM….</a:t>
            </a:r>
          </a:p>
        </p:txBody>
      </p:sp>
    </p:spTree>
    <p:extLst>
      <p:ext uri="{BB962C8B-B14F-4D97-AF65-F5344CB8AC3E}">
        <p14:creationId xmlns:p14="http://schemas.microsoft.com/office/powerpoint/2010/main" val="1517631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25C16A-AEBD-47D3-9873-B187BAF4A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14" y="-99392"/>
            <a:ext cx="9144000" cy="1106489"/>
          </a:xfrm>
        </p:spPr>
        <p:txBody>
          <a:bodyPr/>
          <a:lstStyle/>
          <a:p>
            <a:r>
              <a:rPr lang="pt-PT" sz="2800" dirty="0"/>
              <a:t>Processo de Análise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Etapa 3: avaliar a magnitude da perda (LM)</a:t>
            </a:r>
            <a:endParaRPr lang="pt-PT" sz="240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F62DD50-4B71-4A73-A2E3-D1A6D4AD0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41376"/>
            <a:ext cx="9144000" cy="5716016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pt-PT" sz="3500" b="1" dirty="0">
                <a:latin typeface="Candara" panose="020E0502030303020204" pitchFamily="34" charset="0"/>
              </a:rPr>
              <a:t>Magnitude de perda primária (PLM)</a:t>
            </a:r>
          </a:p>
          <a:p>
            <a:pPr marL="0" indent="0" algn="ctr">
              <a:lnSpc>
                <a:spcPct val="120000"/>
              </a:lnSpc>
              <a:spcBef>
                <a:spcPts val="1200"/>
              </a:spcBef>
              <a:buNone/>
            </a:pPr>
            <a:r>
              <a:rPr lang="pt-PT" sz="3500" b="1" dirty="0">
                <a:latin typeface="Candara" panose="020E0502030303020204" pitchFamily="34" charset="0"/>
              </a:rPr>
              <a:t>Perda da parte interessada primária que se materializa diretamente como resultado do evento. 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pt-PT" sz="3500" dirty="0">
                <a:latin typeface="Candara" panose="020E0502030303020204" pitchFamily="34" charset="0"/>
              </a:rPr>
              <a:t>Exemplos: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pt-PT" sz="2900" dirty="0">
                <a:latin typeface="Candara" panose="020E0502030303020204" pitchFamily="34" charset="0"/>
              </a:rPr>
              <a:t>Receita perdida com interrupções operacionais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pt-PT" sz="2900" dirty="0">
                <a:latin typeface="Candara" panose="020E0502030303020204" pitchFamily="34" charset="0"/>
              </a:rPr>
              <a:t>Salários pagos aos trabalhadores quando nenhum trabalho está a ser executado devido a uma disrupção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pt-PT" sz="2900" dirty="0">
                <a:latin typeface="Candara" panose="020E0502030303020204" pitchFamily="34" charset="0"/>
              </a:rPr>
              <a:t>Substituição dos ativos tangíveis ou intangíveis da organização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pt-PT" sz="2900" dirty="0">
                <a:latin typeface="Candara" panose="020E0502030303020204" pitchFamily="34" charset="0"/>
              </a:rPr>
              <a:t>Funcionalidade de restabelecimento de horas pessoais para ativos ou operações após um evento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pt-PT" sz="3500" dirty="0">
                <a:latin typeface="Candara" panose="020E0502030303020204" pitchFamily="34" charset="0"/>
              </a:rPr>
              <a:t>Exemplos de controlos: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pt-PT" sz="2900" dirty="0">
                <a:latin typeface="Candara" panose="020E0502030303020204" pitchFamily="34" charset="0"/>
              </a:rPr>
              <a:t>Processos e tecnologias de </a:t>
            </a:r>
            <a:r>
              <a:rPr lang="pt-PT" sz="2900" u="sng" dirty="0">
                <a:latin typeface="Candara" panose="020E0502030303020204" pitchFamily="34" charset="0"/>
              </a:rPr>
              <a:t>Recuperação de desastres </a:t>
            </a:r>
            <a:r>
              <a:rPr lang="pt-PT" sz="2900" dirty="0">
                <a:latin typeface="Candara" panose="020E0502030303020204" pitchFamily="34" charset="0"/>
              </a:rPr>
              <a:t>e </a:t>
            </a:r>
            <a:r>
              <a:rPr lang="pt-PT" sz="2900" u="sng" dirty="0">
                <a:latin typeface="Candara" panose="020E0502030303020204" pitchFamily="34" charset="0"/>
              </a:rPr>
              <a:t>Continuidade de negócio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pt-PT" sz="2900" dirty="0">
                <a:latin typeface="Candara" panose="020E0502030303020204" pitchFamily="34" charset="0"/>
              </a:rPr>
              <a:t>Processos de </a:t>
            </a:r>
            <a:r>
              <a:rPr lang="pt-PT" sz="2900" u="sng" dirty="0">
                <a:latin typeface="Candara" panose="020E0502030303020204" pitchFamily="34" charset="0"/>
              </a:rPr>
              <a:t>resposta a incidentes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pt-PT" sz="2900" dirty="0">
                <a:latin typeface="Candara" panose="020E0502030303020204" pitchFamily="34" charset="0"/>
              </a:rPr>
              <a:t>Processos ou redundâncias de tecnologia</a:t>
            </a:r>
          </a:p>
        </p:txBody>
      </p:sp>
    </p:spTree>
    <p:extLst>
      <p:ext uri="{BB962C8B-B14F-4D97-AF65-F5344CB8AC3E}">
        <p14:creationId xmlns:p14="http://schemas.microsoft.com/office/powerpoint/2010/main" val="11653352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105489-CCE8-4A38-89DA-712467599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400" dirty="0"/>
              <a:t>Processo de Análise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kumimoji="0" lang="pt-PT" sz="2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Etapa 3: avaliar a magnitude da perda (LM)</a:t>
            </a:r>
            <a:endParaRPr lang="pt-PT" sz="220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E3780C9-EDDB-4A26-894D-2860F9EC3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67" y="1772815"/>
            <a:ext cx="9144000" cy="518457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pt-PT" i="1" dirty="0">
                <a:latin typeface="Candara" panose="020E0502030303020204" pitchFamily="34" charset="0"/>
              </a:rPr>
              <a:t>Exposição à perda da parte interessada primária, que existe devido às potenciais reações das partes interessadas secundárias, ao evento primário.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pt-PT" sz="2000" dirty="0">
                <a:latin typeface="Candara" panose="020E0502030303020204" pitchFamily="34" charset="0"/>
              </a:rPr>
              <a:t>(</a:t>
            </a:r>
            <a:r>
              <a:rPr lang="pt-PT" sz="2000" dirty="0">
                <a:solidFill>
                  <a:srgbClr val="FF0000"/>
                </a:solidFill>
                <a:latin typeface="Candara" panose="020E0502030303020204" pitchFamily="34" charset="0"/>
              </a:rPr>
              <a:t>Pensar nisto como a precipitação do evento primário</a:t>
            </a:r>
            <a:r>
              <a:rPr lang="pt-PT" sz="2000" dirty="0">
                <a:latin typeface="Candara" panose="020E0502030303020204" pitchFamily="34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pt-PT" dirty="0">
                <a:latin typeface="Candara" panose="020E0502030303020204" pitchFamily="34" charset="0"/>
              </a:rPr>
              <a:t>A perda secundária (SL) rege-se por </a:t>
            </a:r>
            <a:r>
              <a:rPr lang="pt-PT" b="1" dirty="0">
                <a:latin typeface="Candara" panose="020E0502030303020204" pitchFamily="34" charset="0"/>
              </a:rPr>
              <a:t>dois fatores </a:t>
            </a:r>
            <a:r>
              <a:rPr lang="pt-PT" dirty="0">
                <a:latin typeface="Candara" panose="020E0502030303020204" pitchFamily="34" charset="0"/>
              </a:rPr>
              <a:t>principais:</a:t>
            </a:r>
          </a:p>
          <a:p>
            <a:pPr marL="631825" lvl="1" indent="-276225">
              <a:lnSpc>
                <a:spcPct val="120000"/>
              </a:lnSpc>
              <a:buFont typeface="+mj-lt"/>
              <a:buAutoNum type="arabicPeriod"/>
            </a:pPr>
            <a:r>
              <a:rPr lang="pt-PT" sz="2200" b="1" dirty="0">
                <a:latin typeface="Candara" panose="020E0502030303020204" pitchFamily="34" charset="0"/>
              </a:rPr>
              <a:t>Frequência de evento de perda secundária </a:t>
            </a:r>
            <a:r>
              <a:rPr lang="pt-PT" sz="2200" dirty="0">
                <a:latin typeface="Candara" panose="020E0502030303020204" pitchFamily="34" charset="0"/>
              </a:rPr>
              <a:t>(</a:t>
            </a:r>
            <a:r>
              <a:rPr lang="pt-PT" sz="2200" b="1" dirty="0">
                <a:latin typeface="Candara" panose="020E0502030303020204" pitchFamily="34" charset="0"/>
              </a:rPr>
              <a:t>SLEF</a:t>
            </a:r>
            <a:r>
              <a:rPr lang="pt-PT" sz="2200" dirty="0">
                <a:latin typeface="Candara" panose="020E0502030303020204" pitchFamily="34" charset="0"/>
              </a:rPr>
              <a:t>)</a:t>
            </a:r>
          </a:p>
          <a:p>
            <a:pPr marL="355600" lvl="1" indent="0" algn="ctr">
              <a:lnSpc>
                <a:spcPct val="120000"/>
              </a:lnSpc>
              <a:buNone/>
            </a:pPr>
            <a:r>
              <a:rPr lang="pt-PT" sz="2200" b="1" i="1" dirty="0">
                <a:latin typeface="Candara" panose="020E0502030303020204" pitchFamily="34" charset="0"/>
              </a:rPr>
              <a:t>A percentagem de eventos primários que têm efeitos secundários</a:t>
            </a:r>
            <a:r>
              <a:rPr lang="pt-PT" sz="2200" i="1" dirty="0">
                <a:latin typeface="Candara" panose="020E0502030303020204" pitchFamily="34" charset="0"/>
              </a:rPr>
              <a:t>.</a:t>
            </a:r>
          </a:p>
          <a:p>
            <a:pPr marL="652463" lvl="2" indent="0">
              <a:lnSpc>
                <a:spcPct val="120000"/>
              </a:lnSpc>
              <a:buNone/>
            </a:pPr>
            <a:r>
              <a:rPr lang="pt-PT" sz="1800" i="1" dirty="0" err="1">
                <a:latin typeface="Candara" panose="020E0502030303020204" pitchFamily="34" charset="0"/>
              </a:rPr>
              <a:t>Ex:</a:t>
            </a:r>
            <a:r>
              <a:rPr lang="pt-PT" sz="1800" dirty="0" err="1">
                <a:latin typeface="Candara" panose="020E0502030303020204" pitchFamily="34" charset="0"/>
              </a:rPr>
              <a:t>A</a:t>
            </a:r>
            <a:r>
              <a:rPr lang="pt-PT" sz="1800" dirty="0">
                <a:latin typeface="Candara" panose="020E0502030303020204" pitchFamily="34" charset="0"/>
              </a:rPr>
              <a:t> empresa X tem evento de perda ambiental de 10 vezes por ano. As perdas secundárias materializam-se apenas 20% do tempo, ou seja, </a:t>
            </a:r>
            <a:r>
              <a:rPr lang="pt-PT" sz="1800" b="1" dirty="0">
                <a:latin typeface="Candara" panose="020E0502030303020204" pitchFamily="34" charset="0"/>
              </a:rPr>
              <a:t>SLEF</a:t>
            </a:r>
            <a:r>
              <a:rPr lang="pt-PT" sz="1800" dirty="0">
                <a:latin typeface="Candara" panose="020E0502030303020204" pitchFamily="34" charset="0"/>
              </a:rPr>
              <a:t> é 2 vezes por ano.</a:t>
            </a:r>
            <a:endParaRPr lang="pt-PT" sz="2200" i="1" dirty="0">
              <a:latin typeface="Candara" panose="020E0502030303020204" pitchFamily="34" charset="0"/>
            </a:endParaRPr>
          </a:p>
          <a:p>
            <a:pPr marL="631825" lvl="1" indent="-276225">
              <a:lnSpc>
                <a:spcPct val="120000"/>
              </a:lnSpc>
              <a:buFont typeface="+mj-lt"/>
              <a:buAutoNum type="arabicPeriod" startAt="2"/>
            </a:pPr>
            <a:r>
              <a:rPr lang="pt-PT" sz="2200" b="1" dirty="0">
                <a:latin typeface="Candara" panose="020E0502030303020204" pitchFamily="34" charset="0"/>
              </a:rPr>
              <a:t>Magnitude de perda secundária </a:t>
            </a:r>
            <a:r>
              <a:rPr lang="pt-PT" sz="2200" dirty="0">
                <a:latin typeface="Candara" panose="020E0502030303020204" pitchFamily="34" charset="0"/>
              </a:rPr>
              <a:t>(</a:t>
            </a:r>
            <a:r>
              <a:rPr lang="pt-PT" sz="2200" b="1" dirty="0">
                <a:latin typeface="Candara" panose="020E0502030303020204" pitchFamily="34" charset="0"/>
              </a:rPr>
              <a:t>SLM</a:t>
            </a:r>
            <a:r>
              <a:rPr lang="pt-PT" sz="2200" dirty="0">
                <a:latin typeface="Candara" panose="020E0502030303020204" pitchFamily="34" charset="0"/>
              </a:rPr>
              <a:t>)</a:t>
            </a:r>
          </a:p>
          <a:p>
            <a:pPr marL="355600" lvl="1" indent="0" algn="ctr">
              <a:lnSpc>
                <a:spcPct val="120000"/>
              </a:lnSpc>
              <a:buNone/>
            </a:pPr>
            <a:r>
              <a:rPr lang="pt-PT" sz="2200" b="1" i="1" dirty="0">
                <a:latin typeface="Candara" panose="020E0502030303020204" pitchFamily="34" charset="0"/>
              </a:rPr>
              <a:t>Perda associada às reações das partes interessadas secundárias</a:t>
            </a:r>
            <a:r>
              <a:rPr lang="pt-PT" sz="2200" i="1" dirty="0">
                <a:latin typeface="Candara" panose="020E0502030303020204" pitchFamily="34" charset="0"/>
              </a:rPr>
              <a:t>.</a:t>
            </a:r>
          </a:p>
          <a:p>
            <a:pPr marL="631825" lvl="2" indent="0" algn="just">
              <a:lnSpc>
                <a:spcPct val="120000"/>
              </a:lnSpc>
              <a:buNone/>
            </a:pPr>
            <a:r>
              <a:rPr lang="pt-PT" sz="1800" dirty="0">
                <a:latin typeface="Candara" panose="020E0502030303020204" pitchFamily="34" charset="0"/>
              </a:rPr>
              <a:t>Ex: multas e sentenças civis, criminais ou contratuais, custos de notificação, custos de relações públicas, custos de defesa legal, efeitos de sanções regulatórias, perda de participação de mercado, redução do preço das ações….</a:t>
            </a:r>
          </a:p>
          <a:p>
            <a:pPr marL="631825" lvl="2" indent="0" algn="just">
              <a:lnSpc>
                <a:spcPct val="120000"/>
              </a:lnSpc>
              <a:buNone/>
            </a:pPr>
            <a:endParaRPr lang="pt-PT" sz="1800" dirty="0">
              <a:latin typeface="Candara" panose="020E0502030303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1F6CE4-1839-4DE1-AEF8-D43E8CF8D338}"/>
              </a:ext>
            </a:extLst>
          </p:cNvPr>
          <p:cNvSpPr txBox="1"/>
          <p:nvPr/>
        </p:nvSpPr>
        <p:spPr>
          <a:xfrm>
            <a:off x="2251666" y="1312267"/>
            <a:ext cx="4334841" cy="478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Estimar a perda secundária (SL)</a:t>
            </a:r>
            <a:endParaRPr kumimoji="0" lang="pt-P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1FC0F01-52BA-41EC-BF64-59FCA8C44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289" y="100191"/>
            <a:ext cx="1950170" cy="131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375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2FB9AA-5EBF-4922-A96D-55C8408B5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08" y="-116292"/>
            <a:ext cx="9144000" cy="1106489"/>
          </a:xfrm>
        </p:spPr>
        <p:txBody>
          <a:bodyPr>
            <a:normAutofit/>
          </a:bodyPr>
          <a:lstStyle/>
          <a:p>
            <a:r>
              <a:rPr lang="pt-PT" sz="2400" i="0" dirty="0">
                <a:solidFill>
                  <a:srgbClr val="000000"/>
                </a:solidFill>
                <a:effectLst/>
              </a:rPr>
              <a:t>Processo de Análise FAIR</a:t>
            </a:r>
            <a:br>
              <a:rPr lang="pt-PT" sz="2800" i="0" dirty="0">
                <a:solidFill>
                  <a:srgbClr val="000000"/>
                </a:solidFill>
                <a:effectLst/>
              </a:rPr>
            </a:br>
            <a:r>
              <a:rPr lang="pt-PT" sz="2000" i="0" dirty="0">
                <a:solidFill>
                  <a:srgbClr val="000000"/>
                </a:solidFill>
                <a:effectLst/>
              </a:rPr>
              <a:t>Etapa 3: avaliar a magnitude da perda (LM) - </a:t>
            </a:r>
            <a:r>
              <a:rPr lang="en-US" sz="2000" i="0" dirty="0" err="1">
                <a:solidFill>
                  <a:srgbClr val="000000"/>
                </a:solidFill>
                <a:effectLst/>
              </a:rPr>
              <a:t>Decomposição</a:t>
            </a:r>
            <a:endParaRPr lang="pt-PT" sz="2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094EB5E-4B50-486F-AB40-2A15C02F4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595438"/>
            <a:ext cx="5153025" cy="2412309"/>
          </a:xfrm>
          <a:prstGeom prst="rect">
            <a:avLst/>
          </a:prstGeom>
        </p:spPr>
      </p:pic>
      <p:graphicFrame>
        <p:nvGraphicFramePr>
          <p:cNvPr id="10" name="Marcador de Posição de Conteúdo 9">
            <a:extLst>
              <a:ext uri="{FF2B5EF4-FFF2-40B4-BE49-F238E27FC236}">
                <a16:creationId xmlns:a16="http://schemas.microsoft.com/office/drawing/2014/main" id="{BF1AEDE0-41DB-4F77-997C-18A0AFEEC18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88024" y="806051"/>
          <a:ext cx="4000897" cy="813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Imagem 10">
            <a:extLst>
              <a:ext uri="{FF2B5EF4-FFF2-40B4-BE49-F238E27FC236}">
                <a16:creationId xmlns:a16="http://schemas.microsoft.com/office/drawing/2014/main" id="{84923BB7-23C7-4537-8074-444B1C7E9D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007" y="1159756"/>
            <a:ext cx="2728825" cy="207612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431C459-70CB-4B48-B2A3-4D35B939B8F4}"/>
              </a:ext>
            </a:extLst>
          </p:cNvPr>
          <p:cNvSpPr txBox="1"/>
          <p:nvPr/>
        </p:nvSpPr>
        <p:spPr>
          <a:xfrm>
            <a:off x="6971" y="3841123"/>
            <a:ext cx="925842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 </a:t>
            </a: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PLM</a:t>
            </a: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é a consequência direta de um evento de perda primária.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Para que uma perda secundária ocorra, deve ter havido uma perda primária que fez com que as partes interessadas secundárias reagissem e causassem perdas adicionais à parte interessada primária. Portanto, a </a:t>
            </a: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SLEF</a:t>
            </a: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é a </a:t>
            </a:r>
            <a:r>
              <a:rPr kumimoji="0" lang="pt-PT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probabilidade condicional </a:t>
            </a: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de que uma perda primária resultará numa perda secundária. 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 </a:t>
            </a: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SLM</a:t>
            </a: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é a soma das perdas adicionais para a parte interessada primária, resultante das reações das partes Interessadas secundárias, ou seja: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55F2B91-6C29-4B45-976B-91AA54419A83}"/>
              </a:ext>
            </a:extLst>
          </p:cNvPr>
          <p:cNvSpPr/>
          <p:nvPr/>
        </p:nvSpPr>
        <p:spPr>
          <a:xfrm>
            <a:off x="1899881" y="6148112"/>
            <a:ext cx="5472608" cy="6454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LM</a:t>
            </a: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= </a:t>
            </a:r>
            <a:r>
              <a:rPr kumimoji="0" lang="pt-P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PLM</a:t>
            </a: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+ </a:t>
            </a:r>
            <a:r>
              <a:rPr kumimoji="0" lang="pt-P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SL (SLEF       SLM</a:t>
            </a: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)</a:t>
            </a:r>
          </a:p>
        </p:txBody>
      </p:sp>
      <p:sp>
        <p:nvSpPr>
          <p:cNvPr id="8" name="AutoShape 19">
            <a:extLst>
              <a:ext uri="{FF2B5EF4-FFF2-40B4-BE49-F238E27FC236}">
                <a16:creationId xmlns:a16="http://schemas.microsoft.com/office/drawing/2014/main" id="{D072ACB3-B65F-4CAB-8D24-0313A550B908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7452406" y="-427795"/>
            <a:ext cx="184300" cy="2488729"/>
          </a:xfrm>
          <a:prstGeom prst="rightBrace">
            <a:avLst>
              <a:gd name="adj1" fmla="val 90972"/>
              <a:gd name="adj2" fmla="val 50000"/>
            </a:avLst>
          </a:prstGeom>
          <a:noFill/>
          <a:ln w="12700">
            <a:solidFill>
              <a:srgbClr val="00B05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" charset="0"/>
              <a:ea typeface="+mn-ea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B799862-1368-41DC-9CC9-2090653987DC}"/>
              </a:ext>
            </a:extLst>
          </p:cNvPr>
          <p:cNvSpPr txBox="1"/>
          <p:nvPr/>
        </p:nvSpPr>
        <p:spPr>
          <a:xfrm>
            <a:off x="7308304" y="426947"/>
            <a:ext cx="432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SL</a:t>
            </a:r>
            <a:endParaRPr lang="pt-PT" dirty="0">
              <a:solidFill>
                <a:srgbClr val="FF0000"/>
              </a:solidFill>
            </a:endParaRPr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A8ACE502-E5E7-4068-B5EE-D8744D848478}"/>
              </a:ext>
            </a:extLst>
          </p:cNvPr>
          <p:cNvCxnSpPr/>
          <p:nvPr/>
        </p:nvCxnSpPr>
        <p:spPr>
          <a:xfrm>
            <a:off x="5302787" y="649380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033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59D75-DBFF-4AA0-8604-61C8BC60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Etapa 3: avaliar a magnitude da perda (LM)</a:t>
            </a:r>
            <a:b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a.</a:t>
            </a:r>
            <a:r>
              <a:rPr lang="pt-PT" sz="2400" dirty="0">
                <a:latin typeface="Candara" panose="020E0502030303020204" pitchFamily="34" charset="0"/>
              </a:rPr>
              <a:t>Estimar a perda primária (PLM)</a:t>
            </a:r>
            <a:endParaRPr lang="pt-PT" sz="2400" dirty="0">
              <a:solidFill>
                <a:srgbClr val="050309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54FE0BC-AD29-4FCC-B9E3-401769217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9" y="1369419"/>
            <a:ext cx="9144000" cy="5299941"/>
          </a:xfrm>
        </p:spPr>
        <p:txBody>
          <a:bodyPr>
            <a:normAutofit/>
          </a:bodyPr>
          <a:lstStyle/>
          <a:p>
            <a:pPr marL="360363" indent="-360363"/>
            <a:r>
              <a:rPr lang="pt-PT" dirty="0">
                <a:latin typeface="Candara" panose="020E0502030303020204" pitchFamily="34" charset="0"/>
              </a:rPr>
              <a:t>Dentro de um determinado cenário, destacam-se três ações de ameaça como tendo potencial de perda relevante, a saber: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pt-PT" sz="2200" b="1" dirty="0">
                <a:latin typeface="Candara" panose="020E0502030303020204" pitchFamily="34" charset="0"/>
              </a:rPr>
              <a:t>Utilização indevida </a:t>
            </a:r>
            <a:r>
              <a:rPr lang="pt-PT" sz="2200" dirty="0">
                <a:latin typeface="Candara" panose="020E0502030303020204" pitchFamily="34" charset="0"/>
              </a:rPr>
              <a:t>- os registos de funcionários/clientes geralmente contêm informação que pode ser utilizada para executar o roubo de identidade, o que apresenta potencial perda legal e de reputação.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pt-PT" sz="2200" b="1" dirty="0">
                <a:latin typeface="Candara" panose="020E0502030303020204" pitchFamily="34" charset="0"/>
              </a:rPr>
              <a:t>Divulgação</a:t>
            </a:r>
            <a:r>
              <a:rPr lang="pt-PT" sz="2200" dirty="0">
                <a:latin typeface="Candara" panose="020E0502030303020204" pitchFamily="34" charset="0"/>
              </a:rPr>
              <a:t> - os registos dos funcionários/clientes geralmente contêm informação pessoal confidencial relacionada a questões médicas ou de desempenho, que podem apresentar exposição jurídica e de reputação.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pt-PT" sz="2200" b="1" dirty="0">
                <a:latin typeface="Candara" panose="020E0502030303020204" pitchFamily="34" charset="0"/>
              </a:rPr>
              <a:t>Negação de acesso </a:t>
            </a:r>
            <a:r>
              <a:rPr lang="pt-PT" sz="2200" dirty="0">
                <a:latin typeface="Candara" panose="020E0502030303020204" pitchFamily="34" charset="0"/>
              </a:rPr>
              <a:t>(destruição) - os registos dos funcionários/clientes são uma parte necessária da operação de qualquer negócio. Consequentemente, a sua destruição pode introduzir algum grau de perda de produtividade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9417D6D-4EB2-466C-BD01-C9D5B6770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87" y="3580685"/>
            <a:ext cx="51845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PT" altLang="pt-P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pt-PT" altLang="pt-P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92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59D75-DBFF-4AA0-8604-61C8BC60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Etapa 3: avaliar a magnitude da perda (LM)</a:t>
            </a:r>
            <a:b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a.</a:t>
            </a:r>
            <a:r>
              <a:rPr lang="pt-PT" sz="2400" dirty="0">
                <a:latin typeface="Candara" panose="020E0502030303020204" pitchFamily="34" charset="0"/>
              </a:rPr>
              <a:t>Estimar a perda primária (</a:t>
            </a:r>
            <a:r>
              <a:rPr lang="pt-PT" sz="2400" dirty="0" err="1">
                <a:latin typeface="Candara" panose="020E0502030303020204" pitchFamily="34" charset="0"/>
              </a:rPr>
              <a:t>cont</a:t>
            </a:r>
            <a:r>
              <a:rPr lang="pt-PT" sz="2400" dirty="0">
                <a:latin typeface="Candara" panose="020E0502030303020204" pitchFamily="34" charset="0"/>
              </a:rPr>
              <a:t>)</a:t>
            </a:r>
            <a:endParaRPr lang="pt-PT" sz="240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54FE0BC-AD29-4FCC-B9E3-401769217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522" y="1168687"/>
            <a:ext cx="9177521" cy="5671058"/>
          </a:xfrm>
        </p:spPr>
        <p:txBody>
          <a:bodyPr>
            <a:normAutofit/>
          </a:bodyPr>
          <a:lstStyle/>
          <a:p>
            <a:pPr marL="360363" lvl="1" indent="-269875">
              <a:lnSpc>
                <a:spcPct val="110000"/>
              </a:lnSpc>
              <a:spcBef>
                <a:spcPts val="1200"/>
              </a:spcBef>
              <a:buClr>
                <a:srgbClr val="050309"/>
              </a:buClr>
              <a:buFont typeface="Wingdings" panose="05000000000000000000" pitchFamily="2" charset="2"/>
              <a:buChar char="Ø"/>
            </a:pPr>
            <a:r>
              <a:rPr lang="pt-PT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P. ex., no caso da </a:t>
            </a:r>
            <a:r>
              <a:rPr lang="pt-PT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utilização indevida </a:t>
            </a:r>
            <a:r>
              <a:rPr lang="pt-PT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(</a:t>
            </a:r>
            <a:r>
              <a:rPr lang="pt-PT" sz="22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ex</a:t>
            </a:r>
            <a:r>
              <a:rPr lang="pt-PT" sz="22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: roubo de identidade</a:t>
            </a:r>
            <a:r>
              <a:rPr lang="pt-PT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), visto que é uma preocupação comum em cenários tipo, pode ser necessário avaliar a perda associada a mais de uma ação de ameaça, para decidir qual delas tem o potencial de maior perda.</a:t>
            </a:r>
          </a:p>
          <a:p>
            <a:pPr marL="360363" lvl="1" indent="-269875">
              <a:lnSpc>
                <a:spcPct val="110000"/>
              </a:lnSpc>
              <a:spcBef>
                <a:spcPts val="1200"/>
              </a:spcBef>
              <a:buClr>
                <a:srgbClr val="050309"/>
              </a:buClr>
              <a:buFont typeface="Wingdings" panose="05000000000000000000" pitchFamily="2" charset="2"/>
              <a:buChar char="Ø"/>
            </a:pPr>
            <a:r>
              <a:rPr lang="pt-PT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Uma suposição importante na parte </a:t>
            </a:r>
            <a:r>
              <a:rPr lang="pt-PT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LM</a:t>
            </a:r>
            <a:r>
              <a:rPr lang="pt-PT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, é avaliar o volume de informação comprometida do funcionário (</a:t>
            </a:r>
            <a:r>
              <a:rPr lang="pt-PT" sz="22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ex</a:t>
            </a:r>
            <a:r>
              <a:rPr lang="pt-PT" sz="22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: potencial </a:t>
            </a:r>
            <a:r>
              <a:rPr lang="pt-PT" sz="22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nº de registos</a:t>
            </a:r>
            <a:r>
              <a:rPr lang="pt-PT" sz="22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 afetados no sistema</a:t>
            </a:r>
            <a:r>
              <a:rPr lang="pt-PT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). </a:t>
            </a:r>
          </a:p>
          <a:p>
            <a:pPr marL="360363" lvl="1" indent="-269875">
              <a:lnSpc>
                <a:spcPct val="110000"/>
              </a:lnSpc>
              <a:spcBef>
                <a:spcPts val="1200"/>
              </a:spcBef>
              <a:buClr>
                <a:srgbClr val="050309"/>
              </a:buClr>
              <a:buFont typeface="Wingdings" panose="05000000000000000000" pitchFamily="2" charset="2"/>
              <a:buChar char="Ø"/>
            </a:pPr>
            <a:r>
              <a:rPr lang="pt-PT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Claro, também pode ser razoável fazer outras suposições, que podem diminuir o volume de registos de funcionários comprometidos, como </a:t>
            </a:r>
            <a:r>
              <a:rPr lang="pt-PT" sz="2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ex</a:t>
            </a:r>
            <a:r>
              <a:rPr lang="pt-PT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:</a:t>
            </a:r>
          </a:p>
          <a:p>
            <a:pPr marL="646112" lvl="2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pt-PT" dirty="0">
                <a:solidFill>
                  <a:srgbClr val="7030A0"/>
                </a:solidFill>
                <a:latin typeface="Candara" panose="020E0502030303020204" pitchFamily="34" charset="0"/>
              </a:rPr>
              <a:t>Preocupações do próprio invasor em relação a um potencial maior risco na procura e obtenção de mais dados…</a:t>
            </a:r>
            <a:r>
              <a:rPr lang="pt-PT" dirty="0">
                <a:solidFill>
                  <a:srgbClr val="FF0000"/>
                </a:solidFill>
                <a:latin typeface="Candara" panose="020E0502030303020204" pitchFamily="34" charset="0"/>
              </a:rPr>
              <a:t>mais tempo.. receio de ser apanhado..</a:t>
            </a:r>
          </a:p>
          <a:p>
            <a:pPr marL="646112" lvl="2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pt-PT" dirty="0">
                <a:solidFill>
                  <a:srgbClr val="7030A0"/>
                </a:solidFill>
                <a:latin typeface="Candara" panose="020E0502030303020204" pitchFamily="34" charset="0"/>
              </a:rPr>
              <a:t>A sua intenção ser mais de apenas se </a:t>
            </a:r>
            <a:r>
              <a:rPr lang="pt-PT" u="sng" dirty="0">
                <a:solidFill>
                  <a:srgbClr val="7030A0"/>
                </a:solidFill>
                <a:latin typeface="Candara" panose="020E0502030303020204" pitchFamily="34" charset="0"/>
              </a:rPr>
              <a:t>satisfazer pessoalmente</a:t>
            </a:r>
            <a:r>
              <a:rPr lang="pt-PT" dirty="0">
                <a:solidFill>
                  <a:srgbClr val="7030A0"/>
                </a:solidFill>
                <a:latin typeface="Candara" panose="020E0502030303020204" pitchFamily="34" charset="0"/>
              </a:rPr>
              <a:t> com o roubo de identidade,</a:t>
            </a:r>
            <a:r>
              <a:rPr lang="pt-PT" dirty="0">
                <a:solidFill>
                  <a:srgbClr val="FF0000"/>
                </a:solidFill>
                <a:latin typeface="Candara" panose="020E0502030303020204" pitchFamily="34" charset="0"/>
              </a:rPr>
              <a:t> </a:t>
            </a:r>
            <a:r>
              <a:rPr lang="pt-PT" b="1" dirty="0">
                <a:solidFill>
                  <a:srgbClr val="FF0000"/>
                </a:solidFill>
                <a:latin typeface="Candara" panose="020E0502030303020204" pitchFamily="34" charset="0"/>
              </a:rPr>
              <a:t>em vez de</a:t>
            </a:r>
            <a:r>
              <a:rPr lang="pt-PT" dirty="0">
                <a:solidFill>
                  <a:srgbClr val="FF0000"/>
                </a:solidFill>
                <a:latin typeface="Candara" panose="020E0502030303020204" pitchFamily="34" charset="0"/>
              </a:rPr>
              <a:t> </a:t>
            </a:r>
            <a:r>
              <a:rPr lang="pt-PT" u="sng" dirty="0">
                <a:solidFill>
                  <a:srgbClr val="7030A0"/>
                </a:solidFill>
                <a:latin typeface="Candara" panose="020E0502030303020204" pitchFamily="34" charset="0"/>
              </a:rPr>
              <a:t>vender a informação</a:t>
            </a:r>
            <a:r>
              <a:rPr lang="pt-PT" dirty="0">
                <a:solidFill>
                  <a:srgbClr val="7030A0"/>
                </a:solidFill>
                <a:latin typeface="Candara" panose="020E0502030303020204" pitchFamily="34" charset="0"/>
              </a:rPr>
              <a:t> para outros utilizarem …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9417D6D-4EB2-466C-BD01-C9D5B6770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87" y="3580685"/>
            <a:ext cx="51845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PT" altLang="pt-P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pt-PT" altLang="pt-P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4011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59D75-DBFF-4AA0-8604-61C8BC60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Etapa 3: avaliar a magnitude da perda (LM)</a:t>
            </a:r>
            <a:b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a.</a:t>
            </a:r>
            <a:r>
              <a:rPr lang="pt-PT" sz="2400" dirty="0">
                <a:latin typeface="Candara" panose="020E0502030303020204" pitchFamily="34" charset="0"/>
              </a:rPr>
              <a:t>Estimar a perda primária (</a:t>
            </a:r>
            <a:r>
              <a:rPr lang="pt-PT" sz="2400" dirty="0" err="1">
                <a:latin typeface="Candara" panose="020E0502030303020204" pitchFamily="34" charset="0"/>
              </a:rPr>
              <a:t>cont</a:t>
            </a:r>
            <a:r>
              <a:rPr lang="pt-PT" sz="2400" dirty="0">
                <a:latin typeface="Candara" panose="020E0502030303020204" pitchFamily="34" charset="0"/>
              </a:rPr>
              <a:t>)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54FE0BC-AD29-4FCC-B9E3-401769217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68687"/>
            <a:ext cx="9110479" cy="5470326"/>
          </a:xfrm>
        </p:spPr>
        <p:txBody>
          <a:bodyPr>
            <a:normAutofit/>
          </a:bodyPr>
          <a:lstStyle/>
          <a:p>
            <a:pPr marL="368300" indent="-342900">
              <a:lnSpc>
                <a:spcPct val="110000"/>
              </a:lnSpc>
            </a:pPr>
            <a:r>
              <a:rPr lang="pt-PT" sz="2200" dirty="0">
                <a:latin typeface="Candara" panose="020E0502030303020204" pitchFamily="34" charset="0"/>
              </a:rPr>
              <a:t>Ao realizar uma análise destas, o analista precisa desenvolver uma base lógica que apoie as suas suposições fundamentais. Ao utilizar os valores </a:t>
            </a:r>
            <a:r>
              <a:rPr lang="pt-PT" sz="2200" i="1" dirty="0" err="1">
                <a:latin typeface="Candara" panose="020E0502030303020204" pitchFamily="34" charset="0"/>
              </a:rPr>
              <a:t>semi-qualitativos</a:t>
            </a:r>
            <a:r>
              <a:rPr lang="pt-PT" sz="2200" dirty="0">
                <a:latin typeface="Candara" panose="020E0502030303020204" pitchFamily="34" charset="0"/>
              </a:rPr>
              <a:t>, como no caso, às vezes faz sentido realizar várias análises (por exemplo, uma para o melhor caso, outra para o mais provável e uma terceira para o pior caso). </a:t>
            </a:r>
          </a:p>
          <a:p>
            <a:pPr marL="368300" indent="-342900">
              <a:lnSpc>
                <a:spcPct val="110000"/>
              </a:lnSpc>
            </a:pPr>
            <a:r>
              <a:rPr lang="pt-PT" sz="2200" dirty="0">
                <a:latin typeface="Candara" panose="020E0502030303020204" pitchFamily="34" charset="0"/>
              </a:rPr>
              <a:t>….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9417D6D-4EB2-466C-BD01-C9D5B6770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87" y="3580685"/>
            <a:ext cx="51845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PT" altLang="pt-P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pt-PT" altLang="pt-P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9658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59D75-DBFF-4AA0-8604-61C8BC60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Etapa 3: avaliar a magnitude da perda (LM)</a:t>
            </a:r>
            <a:b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a.</a:t>
            </a:r>
            <a:r>
              <a:rPr lang="pt-PT" sz="2400" dirty="0">
                <a:latin typeface="Candara" panose="020E0502030303020204" pitchFamily="34" charset="0"/>
              </a:rPr>
              <a:t>Estimar a perda primária (</a:t>
            </a:r>
            <a:r>
              <a:rPr lang="pt-PT" sz="2400" dirty="0" err="1">
                <a:latin typeface="Candara" panose="020E0502030303020204" pitchFamily="34" charset="0"/>
              </a:rPr>
              <a:t>cont</a:t>
            </a:r>
            <a:r>
              <a:rPr lang="pt-PT" sz="2400" dirty="0">
                <a:latin typeface="Candara" panose="020E0502030303020204" pitchFamily="34" charset="0"/>
              </a:rPr>
              <a:t>)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54FE0BC-AD29-4FCC-B9E3-401769217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1" y="1177546"/>
            <a:ext cx="9144000" cy="5470326"/>
          </a:xfrm>
        </p:spPr>
        <p:txBody>
          <a:bodyPr>
            <a:normAutofit/>
          </a:bodyPr>
          <a:lstStyle/>
          <a:p>
            <a:pPr marL="25400" indent="0">
              <a:lnSpc>
                <a:spcPct val="110000"/>
              </a:lnSpc>
              <a:buNone/>
            </a:pPr>
            <a:r>
              <a:rPr lang="pt-PT" sz="2000" dirty="0">
                <a:latin typeface="Candara" panose="020E0502030303020204" pitchFamily="34" charset="0"/>
              </a:rPr>
              <a:t>Como exemplo, pretende-se estimar a magnitude da </a:t>
            </a:r>
            <a:r>
              <a:rPr lang="pt-PT" sz="2000" u="sng" dirty="0">
                <a:latin typeface="Candara" panose="020E0502030303020204" pitchFamily="34" charset="0"/>
              </a:rPr>
              <a:t>perda primária</a:t>
            </a:r>
            <a:r>
              <a:rPr lang="pt-PT" sz="2000" dirty="0">
                <a:latin typeface="Candara" panose="020E0502030303020204" pitchFamily="34" charset="0"/>
              </a:rPr>
              <a:t> para </a:t>
            </a:r>
            <a:r>
              <a:rPr lang="pt-PT" sz="2000" b="1" dirty="0">
                <a:latin typeface="Candara" panose="020E0502030303020204" pitchFamily="34" charset="0"/>
              </a:rPr>
              <a:t>utilização indevida </a:t>
            </a:r>
            <a:r>
              <a:rPr lang="pt-PT" sz="2000" dirty="0">
                <a:latin typeface="Candara" panose="020E0502030303020204" pitchFamily="34" charset="0"/>
              </a:rPr>
              <a:t>a qual será restringida às perdas de </a:t>
            </a:r>
            <a:r>
              <a:rPr lang="pt-PT" sz="2000" i="1" dirty="0">
                <a:latin typeface="Candara" panose="020E0502030303020204" pitchFamily="34" charset="0"/>
              </a:rPr>
              <a:t>Produtividade</a:t>
            </a:r>
            <a:r>
              <a:rPr lang="pt-PT" sz="2000" dirty="0">
                <a:latin typeface="Candara" panose="020E0502030303020204" pitchFamily="34" charset="0"/>
              </a:rPr>
              <a:t> e </a:t>
            </a:r>
            <a:r>
              <a:rPr lang="pt-PT" sz="2000" i="1" dirty="0">
                <a:latin typeface="Candara" panose="020E0502030303020204" pitchFamily="34" charset="0"/>
              </a:rPr>
              <a:t>Resposta</a:t>
            </a:r>
          </a:p>
          <a:p>
            <a:pPr marL="25400" indent="0">
              <a:lnSpc>
                <a:spcPct val="110000"/>
              </a:lnSpc>
              <a:buNone/>
            </a:pPr>
            <a:endParaRPr lang="pt-PT" sz="2200" dirty="0">
              <a:latin typeface="Candara" panose="020E0502030303020204" pitchFamily="34" charset="0"/>
            </a:endParaRPr>
          </a:p>
          <a:p>
            <a:pPr marL="25400" indent="0">
              <a:lnSpc>
                <a:spcPct val="110000"/>
              </a:lnSpc>
              <a:buNone/>
            </a:pPr>
            <a:endParaRPr lang="pt-PT" sz="2200" dirty="0">
              <a:latin typeface="Candara" panose="020E0502030303020204" pitchFamily="34" charset="0"/>
            </a:endParaRPr>
          </a:p>
          <a:p>
            <a:pPr marL="25400" indent="0">
              <a:lnSpc>
                <a:spcPct val="110000"/>
              </a:lnSpc>
              <a:buNone/>
            </a:pPr>
            <a:endParaRPr lang="pt-PT" sz="2000" dirty="0">
              <a:latin typeface="Candara" panose="020E0502030303020204" pitchFamily="34" charset="0"/>
            </a:endParaRPr>
          </a:p>
          <a:p>
            <a:pPr marL="25400" indent="0">
              <a:lnSpc>
                <a:spcPct val="110000"/>
              </a:lnSpc>
              <a:buNone/>
            </a:pPr>
            <a:r>
              <a:rPr lang="pt-PT" sz="2000" dirty="0">
                <a:latin typeface="Candara" panose="020E0502030303020204" pitchFamily="34" charset="0"/>
              </a:rPr>
              <a:t>A escala abaixo representa um possível conjunto de intervalos para caracterizar um intervalo de perdas para a </a:t>
            </a:r>
            <a:r>
              <a:rPr lang="pt-PT" sz="2000" b="1" dirty="0">
                <a:latin typeface="Candara" panose="020E0502030303020204" pitchFamily="34" charset="0"/>
              </a:rPr>
              <a:t>LM</a:t>
            </a:r>
            <a:r>
              <a:rPr lang="pt-PT" sz="2000" dirty="0">
                <a:latin typeface="Candara" panose="020E0502030303020204" pitchFamily="34" charset="0"/>
              </a:rPr>
              <a:t>. As faixas em escalas como esta precisarão refletir a capacidade de perda e as tolerâncias da organização.</a:t>
            </a:r>
          </a:p>
          <a:p>
            <a:pPr marL="25400" indent="0">
              <a:lnSpc>
                <a:spcPct val="110000"/>
              </a:lnSpc>
              <a:buNone/>
            </a:pPr>
            <a:endParaRPr lang="pt-PT" sz="1800" b="1" dirty="0">
              <a:latin typeface="Candara" panose="020E0502030303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9417D6D-4EB2-466C-BD01-C9D5B6770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87" y="3580685"/>
            <a:ext cx="51845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PT" altLang="pt-P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pt-PT" altLang="pt-P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BD427EE8-9E96-4D85-B923-3FBC7C163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27778"/>
              </p:ext>
            </p:extLst>
          </p:nvPr>
        </p:nvGraphicFramePr>
        <p:xfrm>
          <a:off x="251520" y="2197449"/>
          <a:ext cx="8436894" cy="104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366">
                  <a:extLst>
                    <a:ext uri="{9D8B030D-6E8A-4147-A177-3AD203B41FA5}">
                      <a16:colId xmlns:a16="http://schemas.microsoft.com/office/drawing/2014/main" val="4286501948"/>
                    </a:ext>
                  </a:extLst>
                </a:gridCol>
                <a:gridCol w="1151898">
                  <a:extLst>
                    <a:ext uri="{9D8B030D-6E8A-4147-A177-3AD203B41FA5}">
                      <a16:colId xmlns:a16="http://schemas.microsoft.com/office/drawing/2014/main" val="133939695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85457166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890603019"/>
                    </a:ext>
                  </a:extLst>
                </a:gridCol>
                <a:gridCol w="1486129">
                  <a:extLst>
                    <a:ext uri="{9D8B030D-6E8A-4147-A177-3AD203B41FA5}">
                      <a16:colId xmlns:a16="http://schemas.microsoft.com/office/drawing/2014/main" val="2737547160"/>
                    </a:ext>
                  </a:extLst>
                </a:gridCol>
                <a:gridCol w="1406149">
                  <a:extLst>
                    <a:ext uri="{9D8B030D-6E8A-4147-A177-3AD203B41FA5}">
                      <a16:colId xmlns:a16="http://schemas.microsoft.com/office/drawing/2014/main" val="329288140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pt-PT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ndara" panose="020E0502030303020204" pitchFamily="34" charset="0"/>
                        </a:rPr>
                        <a:t>Formas de Perda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345217"/>
                  </a:ext>
                </a:extLst>
              </a:tr>
              <a:tr h="206910"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Productivity</a:t>
                      </a:r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Response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Replacement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Fines/Judgments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Comp.Adv</a:t>
                      </a:r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.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Reputation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2737255"/>
                  </a:ext>
                </a:extLst>
              </a:tr>
              <a:tr h="223926">
                <a:tc>
                  <a:txBody>
                    <a:bodyPr/>
                    <a:lstStyle/>
                    <a:p>
                      <a:pPr algn="ctr"/>
                      <a:r>
                        <a:rPr lang="pt-PT" sz="16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L</a:t>
                      </a:r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</a:t>
                      </a:r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—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—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—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—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773628"/>
                  </a:ext>
                </a:extLst>
              </a:tr>
            </a:tbl>
          </a:graphicData>
        </a:graphic>
      </p:graphicFrame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2F97E2F8-C0E7-4DDB-B3FB-264B147505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838499"/>
              </p:ext>
            </p:extLst>
          </p:nvPr>
        </p:nvGraphicFramePr>
        <p:xfrm>
          <a:off x="1475656" y="4563401"/>
          <a:ext cx="6402350" cy="2035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050">
                  <a:extLst>
                    <a:ext uri="{9D8B030D-6E8A-4147-A177-3AD203B41FA5}">
                      <a16:colId xmlns:a16="http://schemas.microsoft.com/office/drawing/2014/main" val="3574601739"/>
                    </a:ext>
                  </a:extLst>
                </a:gridCol>
                <a:gridCol w="2205650">
                  <a:extLst>
                    <a:ext uri="{9D8B030D-6E8A-4147-A177-3AD203B41FA5}">
                      <a16:colId xmlns:a16="http://schemas.microsoft.com/office/drawing/2014/main" val="3747880977"/>
                    </a:ext>
                  </a:extLst>
                </a:gridCol>
                <a:gridCol w="2205650">
                  <a:extLst>
                    <a:ext uri="{9D8B030D-6E8A-4147-A177-3AD203B41FA5}">
                      <a16:colId xmlns:a16="http://schemas.microsoft.com/office/drawing/2014/main" val="1421959138"/>
                    </a:ext>
                  </a:extLst>
                </a:gridCol>
              </a:tblGrid>
              <a:tr h="347101">
                <a:tc>
                  <a:txBody>
                    <a:bodyPr/>
                    <a:lstStyle/>
                    <a:p>
                      <a:pPr algn="ctr"/>
                      <a:r>
                        <a:rPr lang="pt-PT" sz="16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Magnitude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Range Low </a:t>
                      </a:r>
                      <a:r>
                        <a:rPr lang="pt-PT" sz="1600" b="1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End</a:t>
                      </a:r>
                      <a:r>
                        <a:rPr lang="pt-PT" sz="16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Range </a:t>
                      </a:r>
                      <a:r>
                        <a:rPr lang="pt-PT" sz="1600" b="1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High</a:t>
                      </a:r>
                      <a:r>
                        <a:rPr lang="pt-PT" sz="16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pt-PT" sz="1600" b="1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End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27793"/>
                  </a:ext>
                </a:extLst>
              </a:tr>
              <a:tr h="313817">
                <a:tc>
                  <a:txBody>
                    <a:bodyPr/>
                    <a:lstStyle/>
                    <a:p>
                      <a:pPr algn="l"/>
                      <a:r>
                        <a:rPr lang="pt-PT" sz="16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Very</a:t>
                      </a:r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pt-PT" sz="16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High</a:t>
                      </a:r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(VH)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10 000 000 €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—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901414"/>
                  </a:ext>
                </a:extLst>
              </a:tr>
              <a:tr h="313817">
                <a:tc>
                  <a:txBody>
                    <a:bodyPr/>
                    <a:lstStyle/>
                    <a:p>
                      <a:pPr algn="l"/>
                      <a:r>
                        <a:rPr lang="pt-PT" sz="16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High</a:t>
                      </a:r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(H)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1 000 000 €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9 999 999 €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259864"/>
                  </a:ext>
                </a:extLst>
              </a:tr>
              <a:tr h="313817">
                <a:tc>
                  <a:txBody>
                    <a:bodyPr/>
                    <a:lstStyle/>
                    <a:p>
                      <a:pPr algn="l"/>
                      <a:r>
                        <a:rPr lang="pt-PT" sz="16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Moderate</a:t>
                      </a:r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(M)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100 000 €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999 999 €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067826"/>
                  </a:ext>
                </a:extLst>
              </a:tr>
              <a:tr h="313817">
                <a:tc>
                  <a:txBody>
                    <a:bodyPr/>
                    <a:lstStyle/>
                    <a:p>
                      <a:pPr algn="l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Low (L)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10 000 €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99 999 €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160503"/>
                  </a:ext>
                </a:extLst>
              </a:tr>
              <a:tr h="347101">
                <a:tc>
                  <a:txBody>
                    <a:bodyPr/>
                    <a:lstStyle/>
                    <a:p>
                      <a:pPr algn="l"/>
                      <a:r>
                        <a:rPr lang="pt-PT" sz="16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Very</a:t>
                      </a:r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Low (VL)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0 €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9 999 €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014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00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42A969-3DE6-4B7C-95C6-9D23D29D4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0" y="116632"/>
            <a:ext cx="9144000" cy="746449"/>
          </a:xfrm>
        </p:spPr>
        <p:txBody>
          <a:bodyPr>
            <a:normAutofit fontScale="90000"/>
          </a:bodyPr>
          <a:lstStyle/>
          <a:p>
            <a:r>
              <a:rPr lang="pt-PT" sz="3100" dirty="0"/>
              <a:t>Abordagem FAIR</a:t>
            </a:r>
            <a:br>
              <a:rPr lang="pt-PT" sz="2800" dirty="0"/>
            </a:br>
            <a:r>
              <a:rPr lang="pt-PT" sz="2700" dirty="0"/>
              <a:t>Nova Taxonomia : </a:t>
            </a:r>
            <a:r>
              <a:rPr lang="pt-PT" sz="2700" b="1" dirty="0"/>
              <a:t>incerteza</a:t>
            </a:r>
            <a:r>
              <a:rPr lang="pt-PT" sz="2700" dirty="0"/>
              <a:t> </a:t>
            </a:r>
            <a:r>
              <a:rPr lang="pt-PT" sz="2700" b="1" dirty="0"/>
              <a:t>…</a:t>
            </a:r>
            <a:r>
              <a:rPr lang="pt-PT" sz="2700" dirty="0"/>
              <a:t> e suas medições e o </a:t>
            </a:r>
            <a:r>
              <a:rPr lang="pt-PT" sz="2700" b="1" dirty="0"/>
              <a:t>risco</a:t>
            </a:r>
            <a:endParaRPr lang="pt-PT" sz="270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A826A72-F124-461A-B0DD-E18E7736D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4260" y="1152128"/>
            <a:ext cx="9252520" cy="558924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pt-PT" b="1" dirty="0">
                <a:latin typeface="Candara" panose="020E0502030303020204" pitchFamily="34" charset="0"/>
              </a:rPr>
              <a:t>Incerteza</a:t>
            </a:r>
            <a:r>
              <a:rPr lang="pt-PT" dirty="0">
                <a:latin typeface="Candara" panose="020E0502030303020204" pitchFamily="34" charset="0"/>
              </a:rPr>
              <a:t>: a falta de certeza completa, ou seja, a existência de </a:t>
            </a:r>
            <a:r>
              <a:rPr lang="pt-PT" u="sng" dirty="0">
                <a:latin typeface="Candara" panose="020E0502030303020204" pitchFamily="34" charset="0"/>
              </a:rPr>
              <a:t>mais do que uma possibilidade</a:t>
            </a:r>
            <a:r>
              <a:rPr lang="pt-PT" dirty="0">
                <a:latin typeface="Candara" panose="020E0502030303020204" pitchFamily="34" charset="0"/>
              </a:rPr>
              <a:t>. </a:t>
            </a:r>
          </a:p>
          <a:p>
            <a:pPr lvl="1">
              <a:lnSpc>
                <a:spcPct val="120000"/>
              </a:lnSpc>
            </a:pPr>
            <a:r>
              <a:rPr lang="pt-PT" sz="2300" dirty="0">
                <a:latin typeface="Candara" panose="020E0502030303020204" pitchFamily="34" charset="0"/>
              </a:rPr>
              <a:t>O estado/resultado ou valor ‘verdadeiro’ não é conhecido.</a:t>
            </a:r>
          </a:p>
          <a:p>
            <a:pPr>
              <a:lnSpc>
                <a:spcPct val="120000"/>
              </a:lnSpc>
            </a:pPr>
            <a:r>
              <a:rPr lang="pt-PT" b="1" dirty="0">
                <a:latin typeface="Candara" panose="020E0502030303020204" pitchFamily="34" charset="0"/>
              </a:rPr>
              <a:t>Medição</a:t>
            </a:r>
            <a:r>
              <a:rPr lang="pt-PT" dirty="0">
                <a:latin typeface="Candara" panose="020E0502030303020204" pitchFamily="34" charset="0"/>
              </a:rPr>
              <a:t>: </a:t>
            </a:r>
            <a:r>
              <a:rPr lang="pt-PT" b="1" dirty="0">
                <a:latin typeface="Candara" panose="020E0502030303020204" pitchFamily="34" charset="0"/>
              </a:rPr>
              <a:t>redução da incerteza </a:t>
            </a:r>
            <a:r>
              <a:rPr lang="pt-PT" dirty="0">
                <a:latin typeface="Candara" panose="020E0502030303020204" pitchFamily="34" charset="0"/>
              </a:rPr>
              <a:t>expressa </a:t>
            </a:r>
            <a:r>
              <a:rPr lang="pt-PT" b="1" dirty="0">
                <a:latin typeface="Candara" panose="020E0502030303020204" pitchFamily="34" charset="0"/>
              </a:rPr>
              <a:t>quantitativamente</a:t>
            </a:r>
            <a:r>
              <a:rPr lang="pt-PT" dirty="0">
                <a:latin typeface="Candara" panose="020E0502030303020204" pitchFamily="34" charset="0"/>
              </a:rPr>
              <a:t>, com base numa ou mais </a:t>
            </a:r>
            <a:r>
              <a:rPr lang="pt-PT" b="1" dirty="0">
                <a:latin typeface="Candara" panose="020E0502030303020204" pitchFamily="34" charset="0"/>
              </a:rPr>
              <a:t>observações</a:t>
            </a:r>
          </a:p>
          <a:p>
            <a:pPr>
              <a:lnSpc>
                <a:spcPct val="120000"/>
              </a:lnSpc>
            </a:pPr>
            <a:r>
              <a:rPr lang="pt-PT" b="1" dirty="0">
                <a:latin typeface="Candara" panose="020E0502030303020204" pitchFamily="34" charset="0"/>
              </a:rPr>
              <a:t>Medição de incerteza</a:t>
            </a:r>
            <a:r>
              <a:rPr lang="pt-PT" dirty="0">
                <a:latin typeface="Candara" panose="020E0502030303020204" pitchFamily="34" charset="0"/>
              </a:rPr>
              <a:t>: um conjunto de probabilidades atribuídas a um conjunto de possibilidades. Por exemplo: “</a:t>
            </a:r>
            <a:r>
              <a:rPr lang="pt-PT" i="1" dirty="0">
                <a:latin typeface="Candara" panose="020E0502030303020204" pitchFamily="34" charset="0"/>
              </a:rPr>
              <a:t>Há 20% de chance de ocorrer uma violação de dados nos próximos cinco anos</a:t>
            </a:r>
            <a:r>
              <a:rPr lang="pt-PT" dirty="0">
                <a:latin typeface="Candara" panose="020E0502030303020204" pitchFamily="34" charset="0"/>
              </a:rPr>
              <a:t>.”</a:t>
            </a:r>
          </a:p>
          <a:p>
            <a:pPr>
              <a:lnSpc>
                <a:spcPct val="120000"/>
              </a:lnSpc>
            </a:pPr>
            <a:r>
              <a:rPr lang="pt-PT" b="1" dirty="0">
                <a:latin typeface="Candara" panose="020E0502030303020204" pitchFamily="34" charset="0"/>
              </a:rPr>
              <a:t>Risco</a:t>
            </a:r>
            <a:r>
              <a:rPr lang="pt-PT" dirty="0">
                <a:latin typeface="Candara" panose="020E0502030303020204" pitchFamily="34" charset="0"/>
              </a:rPr>
              <a:t>: um </a:t>
            </a:r>
            <a:r>
              <a:rPr lang="pt-PT" b="1" dirty="0">
                <a:latin typeface="Candara" panose="020E0502030303020204" pitchFamily="34" charset="0"/>
              </a:rPr>
              <a:t>estado de incerteza </a:t>
            </a:r>
            <a:r>
              <a:rPr lang="pt-PT" dirty="0">
                <a:latin typeface="Candara" panose="020E0502030303020204" pitchFamily="34" charset="0"/>
              </a:rPr>
              <a:t>onde algumas das possibilidades envolvem </a:t>
            </a:r>
            <a:r>
              <a:rPr lang="pt-PT" b="1" dirty="0">
                <a:latin typeface="Candara" panose="020E0502030303020204" pitchFamily="34" charset="0"/>
              </a:rPr>
              <a:t>perda</a:t>
            </a:r>
            <a:r>
              <a:rPr lang="pt-PT" dirty="0">
                <a:latin typeface="Candara" panose="020E0502030303020204" pitchFamily="34" charset="0"/>
              </a:rPr>
              <a:t>, </a:t>
            </a:r>
            <a:r>
              <a:rPr lang="pt-PT" b="1" dirty="0">
                <a:latin typeface="Candara" panose="020E0502030303020204" pitchFamily="34" charset="0"/>
              </a:rPr>
              <a:t>catástrofe</a:t>
            </a:r>
            <a:r>
              <a:rPr lang="pt-PT" dirty="0">
                <a:latin typeface="Candara" panose="020E0502030303020204" pitchFamily="34" charset="0"/>
              </a:rPr>
              <a:t> ou outro resultado </a:t>
            </a:r>
            <a:r>
              <a:rPr lang="pt-PT" u="sng" dirty="0">
                <a:latin typeface="Candara" panose="020E0502030303020204" pitchFamily="34" charset="0"/>
              </a:rPr>
              <a:t>indesejável</a:t>
            </a:r>
            <a:r>
              <a:rPr lang="pt-PT" dirty="0">
                <a:latin typeface="Candara" panose="020E0502030303020204" pitchFamily="34" charset="0"/>
              </a:rPr>
              <a:t> … </a:t>
            </a:r>
            <a:r>
              <a:rPr lang="pt-PT" u="sng" dirty="0">
                <a:latin typeface="Candara" panose="020E0502030303020204" pitchFamily="34" charset="0"/>
              </a:rPr>
              <a:t>no futuro</a:t>
            </a:r>
            <a:r>
              <a:rPr lang="pt-PT" dirty="0">
                <a:latin typeface="Candara" panose="020E0502030303020204" pitchFamily="34" charset="0"/>
              </a:rPr>
              <a:t>.</a:t>
            </a:r>
          </a:p>
          <a:p>
            <a:pPr marL="538163" lvl="1" indent="-182563">
              <a:lnSpc>
                <a:spcPct val="120000"/>
              </a:lnSpc>
            </a:pPr>
            <a:r>
              <a:rPr lang="pt-PT" sz="2300" dirty="0">
                <a:latin typeface="Candara" panose="020E0502030303020204" pitchFamily="34" charset="0"/>
              </a:rPr>
              <a:t>Como todas as medições relacionadas com potenciais eventos futuros têm algum grau de incerteza, elas são, na verdade, </a:t>
            </a:r>
            <a:r>
              <a:rPr lang="pt-PT" sz="2300" b="1" dirty="0">
                <a:latin typeface="Candara" panose="020E0502030303020204" pitchFamily="34" charset="0"/>
              </a:rPr>
              <a:t>estimativas</a:t>
            </a:r>
            <a:r>
              <a:rPr lang="pt-PT" sz="2300" dirty="0">
                <a:latin typeface="Candara" panose="020E0502030303020204" pitchFamily="34" charset="0"/>
              </a:rPr>
              <a:t>, independentemente de </a:t>
            </a:r>
            <a:r>
              <a:rPr lang="pt-PT" sz="2300" u="sng" dirty="0">
                <a:latin typeface="Candara" panose="020E0502030303020204" pitchFamily="34" charset="0"/>
              </a:rPr>
              <a:t>quanto</a:t>
            </a:r>
            <a:r>
              <a:rPr lang="pt-PT" sz="2300" dirty="0">
                <a:latin typeface="Candara" panose="020E0502030303020204" pitchFamily="34" charset="0"/>
              </a:rPr>
              <a:t> ou </a:t>
            </a:r>
            <a:r>
              <a:rPr lang="pt-PT" sz="2300" u="sng" dirty="0">
                <a:latin typeface="Candara" panose="020E0502030303020204" pitchFamily="34" charset="0"/>
              </a:rPr>
              <a:t>quão poucos dados</a:t>
            </a:r>
            <a:r>
              <a:rPr lang="pt-PT" sz="2300" dirty="0">
                <a:latin typeface="Candara" panose="020E0502030303020204" pitchFamily="34" charset="0"/>
              </a:rPr>
              <a:t> empíricos são utilizados na análise</a:t>
            </a:r>
            <a:endParaRPr lang="pt-PT" sz="2300" b="1" dirty="0">
              <a:latin typeface="Candara" panose="020E0502030303020204" pitchFamily="34" charset="0"/>
            </a:endParaRPr>
          </a:p>
          <a:p>
            <a:pPr>
              <a:lnSpc>
                <a:spcPct val="120000"/>
              </a:lnSpc>
            </a:pPr>
            <a:r>
              <a:rPr lang="pt-PT" b="1" dirty="0">
                <a:latin typeface="Candara" panose="020E0502030303020204" pitchFamily="34" charset="0"/>
              </a:rPr>
              <a:t>Medição de risco</a:t>
            </a:r>
            <a:r>
              <a:rPr lang="pt-PT" dirty="0">
                <a:latin typeface="Candara" panose="020E0502030303020204" pitchFamily="34" charset="0"/>
              </a:rPr>
              <a:t>: um conjunto de possibilidades, cada uma com </a:t>
            </a:r>
            <a:r>
              <a:rPr lang="pt-PT" b="1" dirty="0">
                <a:latin typeface="Candara" panose="020E0502030303020204" pitchFamily="34" charset="0"/>
              </a:rPr>
              <a:t>probabilidades</a:t>
            </a:r>
            <a:r>
              <a:rPr lang="pt-PT" dirty="0">
                <a:latin typeface="Candara" panose="020E0502030303020204" pitchFamily="34" charset="0"/>
              </a:rPr>
              <a:t> e </a:t>
            </a:r>
            <a:r>
              <a:rPr lang="pt-PT" b="1" dirty="0">
                <a:latin typeface="Candara" panose="020E0502030303020204" pitchFamily="34" charset="0"/>
              </a:rPr>
              <a:t>impactos/perdas </a:t>
            </a:r>
            <a:r>
              <a:rPr lang="pt-PT" dirty="0">
                <a:latin typeface="Candara" panose="020E0502030303020204" pitchFamily="34" charset="0"/>
              </a:rPr>
              <a:t>quantificados. Por exemplo: “</a:t>
            </a:r>
            <a:r>
              <a:rPr lang="pt-PT" i="1" dirty="0">
                <a:latin typeface="Candara" panose="020E0502030303020204" pitchFamily="34" charset="0"/>
              </a:rPr>
              <a:t>Acredita-se que haja 10% de chance de que uma violação de dados resulte numa responsabilidade legal superior a 10 milhões Euros</a:t>
            </a:r>
            <a:r>
              <a:rPr lang="pt-PT" dirty="0">
                <a:latin typeface="Candara" panose="020E0502030303020204" pitchFamily="34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18008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59D75-DBFF-4AA0-8604-61C8BC60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Etapa 3: avaliar a magnitude da perda (LM)</a:t>
            </a:r>
            <a:b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a.</a:t>
            </a:r>
            <a:r>
              <a:rPr lang="pt-PT" sz="2000" dirty="0">
                <a:latin typeface="Candara" panose="020E0502030303020204" pitchFamily="34" charset="0"/>
              </a:rPr>
              <a:t>Estimar a perda primária (</a:t>
            </a:r>
            <a:r>
              <a:rPr lang="pt-PT" sz="2000" dirty="0" err="1">
                <a:latin typeface="Candara" panose="020E0502030303020204" pitchFamily="34" charset="0"/>
              </a:rPr>
              <a:t>cont</a:t>
            </a:r>
            <a:r>
              <a:rPr lang="pt-PT" sz="2000" dirty="0">
                <a:latin typeface="Candara" panose="020E0502030303020204" pitchFamily="34" charset="0"/>
              </a:rPr>
              <a:t>)</a:t>
            </a:r>
            <a:endParaRPr lang="pt-PT" sz="200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54FE0BC-AD29-4FCC-B9E3-401769217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168686"/>
            <a:ext cx="9217024" cy="5860714"/>
          </a:xfrm>
        </p:spPr>
        <p:txBody>
          <a:bodyPr>
            <a:normAutofit fontScale="85000" lnSpcReduction="10000"/>
          </a:bodyPr>
          <a:lstStyle/>
          <a:p>
            <a:pPr marL="25400" indent="0">
              <a:lnSpc>
                <a:spcPct val="120000"/>
              </a:lnSpc>
              <a:buNone/>
            </a:pPr>
            <a:r>
              <a:rPr lang="pt-PT" sz="2200" u="sng" dirty="0">
                <a:latin typeface="Candara" panose="020E0502030303020204" pitchFamily="34" charset="0"/>
              </a:rPr>
              <a:t>Não se estimou</a:t>
            </a:r>
            <a:r>
              <a:rPr lang="pt-PT" sz="2200" dirty="0">
                <a:latin typeface="Candara" panose="020E0502030303020204" pitchFamily="34" charset="0"/>
              </a:rPr>
              <a:t> LM para as outras formas de perdas: </a:t>
            </a:r>
            <a:r>
              <a:rPr lang="pt-PT" sz="2200" i="1" dirty="0">
                <a:latin typeface="Candara" panose="020E0502030303020204" pitchFamily="34" charset="0"/>
              </a:rPr>
              <a:t>substituição</a:t>
            </a:r>
            <a:r>
              <a:rPr lang="pt-PT" sz="2200" dirty="0">
                <a:latin typeface="Candara" panose="020E0502030303020204" pitchFamily="34" charset="0"/>
              </a:rPr>
              <a:t>, </a:t>
            </a:r>
            <a:r>
              <a:rPr lang="pt-PT" sz="2200" i="1" dirty="0">
                <a:latin typeface="Candara" panose="020E0502030303020204" pitchFamily="34" charset="0"/>
              </a:rPr>
              <a:t>multas e julgamentos</a:t>
            </a:r>
            <a:r>
              <a:rPr lang="pt-PT" sz="2200" dirty="0">
                <a:latin typeface="Candara" panose="020E0502030303020204" pitchFamily="34" charset="0"/>
              </a:rPr>
              <a:t>, </a:t>
            </a:r>
            <a:r>
              <a:rPr lang="pt-PT" sz="2200" i="1" dirty="0">
                <a:latin typeface="Candara" panose="020E0502030303020204" pitchFamily="34" charset="0"/>
              </a:rPr>
              <a:t>vantagem competitiva </a:t>
            </a:r>
            <a:r>
              <a:rPr lang="pt-PT" sz="2200" dirty="0">
                <a:latin typeface="Candara" panose="020E0502030303020204" pitchFamily="34" charset="0"/>
              </a:rPr>
              <a:t>ou </a:t>
            </a:r>
            <a:r>
              <a:rPr lang="pt-PT" sz="2200" i="1" dirty="0">
                <a:latin typeface="Candara" panose="020E0502030303020204" pitchFamily="34" charset="0"/>
              </a:rPr>
              <a:t>reputação</a:t>
            </a:r>
            <a:r>
              <a:rPr lang="pt-PT" sz="2200" dirty="0">
                <a:latin typeface="Candara" panose="020E0502030303020204" pitchFamily="34" charset="0"/>
              </a:rPr>
              <a:t>. </a:t>
            </a:r>
          </a:p>
          <a:p>
            <a:pPr marL="25400" indent="0">
              <a:lnSpc>
                <a:spcPct val="120000"/>
              </a:lnSpc>
              <a:buNone/>
            </a:pPr>
            <a:r>
              <a:rPr lang="pt-PT" sz="2200" dirty="0">
                <a:latin typeface="Candara" panose="020E0502030303020204" pitchFamily="34" charset="0"/>
              </a:rPr>
              <a:t>Dadas as definições de </a:t>
            </a:r>
            <a:r>
              <a:rPr lang="pt-PT" sz="2200" b="1" dirty="0">
                <a:latin typeface="Candara" panose="020E0502030303020204" pitchFamily="34" charset="0"/>
              </a:rPr>
              <a:t>Perda Primária </a:t>
            </a:r>
            <a:r>
              <a:rPr lang="pt-PT" sz="2200" dirty="0">
                <a:latin typeface="Candara" panose="020E0502030303020204" pitchFamily="34" charset="0"/>
              </a:rPr>
              <a:t>e </a:t>
            </a:r>
            <a:r>
              <a:rPr lang="pt-PT" sz="2200" b="1" dirty="0">
                <a:latin typeface="Candara" panose="020E0502030303020204" pitchFamily="34" charset="0"/>
              </a:rPr>
              <a:t>Secundária</a:t>
            </a:r>
            <a:r>
              <a:rPr lang="pt-PT" sz="2200" dirty="0">
                <a:latin typeface="Candara" panose="020E0502030303020204" pitchFamily="34" charset="0"/>
              </a:rPr>
              <a:t>, bem como as definições individuais para cada uma dessas formas de perda, algumas dessas perdas podem ser relevantes para a </a:t>
            </a:r>
            <a:r>
              <a:rPr lang="pt-PT" sz="2200" b="1" dirty="0">
                <a:latin typeface="Candara" panose="020E0502030303020204" pitchFamily="34" charset="0"/>
              </a:rPr>
              <a:t>Perda Secundária </a:t>
            </a:r>
            <a:r>
              <a:rPr lang="pt-PT" sz="2200" dirty="0">
                <a:latin typeface="Candara" panose="020E0502030303020204" pitchFamily="34" charset="0"/>
              </a:rPr>
              <a:t>(</a:t>
            </a:r>
            <a:r>
              <a:rPr lang="pt-PT" sz="2200" i="1" dirty="0">
                <a:latin typeface="Candara" panose="020E0502030303020204" pitchFamily="34" charset="0"/>
              </a:rPr>
              <a:t>abordada a seguir</a:t>
            </a:r>
            <a:r>
              <a:rPr lang="pt-PT" sz="2200" dirty="0">
                <a:latin typeface="Candara" panose="020E0502030303020204" pitchFamily="34" charset="0"/>
              </a:rPr>
              <a:t>)</a:t>
            </a:r>
          </a:p>
          <a:p>
            <a:pPr marL="25400" indent="0">
              <a:lnSpc>
                <a:spcPct val="120000"/>
              </a:lnSpc>
              <a:buNone/>
            </a:pPr>
            <a:r>
              <a:rPr lang="pt-PT" sz="2200" dirty="0">
                <a:latin typeface="Candara" panose="020E0502030303020204" pitchFamily="34" charset="0"/>
              </a:rPr>
              <a:t>As estimativas para </a:t>
            </a:r>
            <a:r>
              <a:rPr lang="pt-PT" sz="2200" u="sng" dirty="0">
                <a:latin typeface="Candara" panose="020E0502030303020204" pitchFamily="34" charset="0"/>
              </a:rPr>
              <a:t>perda primária </a:t>
            </a:r>
            <a:r>
              <a:rPr lang="pt-PT" sz="2200" dirty="0">
                <a:latin typeface="Candara" panose="020E0502030303020204" pitchFamily="34" charset="0"/>
              </a:rPr>
              <a:t>neste exemplo são baseadas no seguinte raciocínio:</a:t>
            </a:r>
          </a:p>
          <a:p>
            <a:pPr marL="355600" lvl="1" indent="-266700">
              <a:lnSpc>
                <a:spcPct val="120000"/>
              </a:lnSpc>
            </a:pPr>
            <a:r>
              <a:rPr lang="pt-PT" sz="2200" b="1" dirty="0">
                <a:latin typeface="Candara" panose="020E0502030303020204" pitchFamily="34" charset="0"/>
              </a:rPr>
              <a:t>Produtividade</a:t>
            </a:r>
            <a:r>
              <a:rPr lang="pt-PT" sz="2200" dirty="0">
                <a:latin typeface="Candara" panose="020E0502030303020204" pitchFamily="34" charset="0"/>
              </a:rPr>
              <a:t> (</a:t>
            </a:r>
            <a:r>
              <a:rPr lang="pt-PT" sz="2200" dirty="0">
                <a:solidFill>
                  <a:srgbClr val="FF0000"/>
                </a:solidFill>
                <a:latin typeface="Candara" panose="020E0502030303020204" pitchFamily="34" charset="0"/>
              </a:rPr>
              <a:t>L</a:t>
            </a:r>
            <a:r>
              <a:rPr lang="pt-PT" sz="2200" dirty="0">
                <a:latin typeface="Candara" panose="020E0502030303020204" pitchFamily="34" charset="0"/>
              </a:rPr>
              <a:t>)- embora possa haver algum grau de </a:t>
            </a:r>
            <a:r>
              <a:rPr lang="pt-PT" sz="2200" dirty="0" err="1">
                <a:latin typeface="Candara" panose="020E0502030303020204" pitchFamily="34" charset="0"/>
              </a:rPr>
              <a:t>idisrupção</a:t>
            </a:r>
            <a:r>
              <a:rPr lang="pt-PT" sz="2200" dirty="0">
                <a:latin typeface="Candara" panose="020E0502030303020204" pitchFamily="34" charset="0"/>
              </a:rPr>
              <a:t> para a organização, não haverá nenhuma interrupção operacional associada e a organização deve continuar a ser capaz de entregar seus produtos e serviços aos clientes.</a:t>
            </a:r>
          </a:p>
          <a:p>
            <a:pPr marL="355600" lvl="1" indent="-266700">
              <a:lnSpc>
                <a:spcPct val="120000"/>
              </a:lnSpc>
            </a:pPr>
            <a:r>
              <a:rPr lang="pt-PT" sz="2200" b="1" dirty="0">
                <a:latin typeface="Candara" panose="020E0502030303020204" pitchFamily="34" charset="0"/>
              </a:rPr>
              <a:t>Resposta</a:t>
            </a:r>
            <a:r>
              <a:rPr lang="pt-PT" sz="2200" dirty="0">
                <a:latin typeface="Candara" panose="020E0502030303020204" pitchFamily="34" charset="0"/>
              </a:rPr>
              <a:t> (</a:t>
            </a:r>
            <a:r>
              <a:rPr lang="pt-PT" sz="2200" dirty="0">
                <a:solidFill>
                  <a:srgbClr val="FF0000"/>
                </a:solidFill>
                <a:latin typeface="Candara" panose="020E0502030303020204" pitchFamily="34" charset="0"/>
              </a:rPr>
              <a:t>M</a:t>
            </a:r>
            <a:r>
              <a:rPr lang="pt-PT" sz="2200" dirty="0">
                <a:latin typeface="Candara" panose="020E0502030303020204" pitchFamily="34" charset="0"/>
              </a:rPr>
              <a:t>)- Os custos de resposta primária são limitados a </a:t>
            </a:r>
            <a:r>
              <a:rPr lang="pt-PT" sz="2200" u="sng" dirty="0">
                <a:latin typeface="Candara" panose="020E0502030303020204" pitchFamily="34" charset="0"/>
              </a:rPr>
              <a:t>horas por pessoa envolvidas na investigação</a:t>
            </a:r>
            <a:r>
              <a:rPr lang="pt-PT" sz="2200" dirty="0">
                <a:latin typeface="Candara" panose="020E0502030303020204" pitchFamily="34" charset="0"/>
              </a:rPr>
              <a:t>, alguns custos relacionados a </a:t>
            </a:r>
            <a:r>
              <a:rPr lang="pt-PT" sz="2200" u="sng" dirty="0">
                <a:latin typeface="Candara" panose="020E0502030303020204" pitchFamily="34" charset="0"/>
              </a:rPr>
              <a:t>lidar com a agência que fornece a recrutamento de pessoal</a:t>
            </a:r>
            <a:r>
              <a:rPr lang="pt-PT" sz="2200" dirty="0">
                <a:latin typeface="Candara" panose="020E0502030303020204" pitchFamily="34" charset="0"/>
              </a:rPr>
              <a:t>, bem como algumas </a:t>
            </a:r>
            <a:r>
              <a:rPr lang="pt-PT" sz="2200" u="sng" dirty="0">
                <a:latin typeface="Candara" panose="020E0502030303020204" pitchFamily="34" charset="0"/>
              </a:rPr>
              <a:t>despesas forenses </a:t>
            </a:r>
            <a:r>
              <a:rPr lang="pt-PT" sz="2200" dirty="0">
                <a:latin typeface="Candara" panose="020E0502030303020204" pitchFamily="34" charset="0"/>
              </a:rPr>
              <a:t>que possam surgir. Uma fonte comum para esses dados seriam outros incidentes que a organização pode ter experimentado ou, em alguns casos, dados do setor.</a:t>
            </a:r>
          </a:p>
          <a:p>
            <a:pPr marL="88900" lvl="1" indent="0" algn="ctr">
              <a:lnSpc>
                <a:spcPct val="110000"/>
              </a:lnSpc>
              <a:buNone/>
            </a:pPr>
            <a:r>
              <a:rPr lang="pt-PT" sz="2200" dirty="0">
                <a:solidFill>
                  <a:srgbClr val="FF0000"/>
                </a:solidFill>
                <a:latin typeface="Candara" panose="020E0502030303020204" pitchFamily="34" charset="0"/>
              </a:rPr>
              <a:t>Resultado possível – </a:t>
            </a:r>
            <a:r>
              <a:rPr lang="pt-PT" sz="2200" b="1" dirty="0">
                <a:solidFill>
                  <a:srgbClr val="FF0000"/>
                </a:solidFill>
                <a:latin typeface="Candara" panose="020E0502030303020204" pitchFamily="34" charset="0"/>
              </a:rPr>
              <a:t>PLM</a:t>
            </a:r>
            <a:r>
              <a:rPr lang="pt-PT" sz="2200" dirty="0">
                <a:solidFill>
                  <a:srgbClr val="FF0000"/>
                </a:solidFill>
                <a:latin typeface="Candara" panose="020E0502030303020204" pitchFamily="34" charset="0"/>
              </a:rPr>
              <a:t> primária </a:t>
            </a:r>
            <a:r>
              <a:rPr lang="pt-PT" sz="2200" b="1" dirty="0">
                <a:solidFill>
                  <a:srgbClr val="FF0000"/>
                </a:solidFill>
                <a:latin typeface="Candara" panose="020E0502030303020204" pitchFamily="34" charset="0"/>
              </a:rPr>
              <a:t>Moderado</a:t>
            </a:r>
            <a:r>
              <a:rPr lang="pt-PT" sz="2200" dirty="0">
                <a:solidFill>
                  <a:srgbClr val="FF0000"/>
                </a:solidFill>
                <a:latin typeface="Candara" panose="020E0502030303020204" pitchFamily="34" charset="0"/>
              </a:rPr>
              <a:t>….</a:t>
            </a:r>
          </a:p>
          <a:p>
            <a:pPr marL="88900" lvl="1" indent="0" algn="ctr">
              <a:lnSpc>
                <a:spcPct val="110000"/>
              </a:lnSpc>
              <a:buNone/>
            </a:pPr>
            <a:r>
              <a:rPr lang="pt-PT" sz="2200" dirty="0">
                <a:solidFill>
                  <a:srgbClr val="FF0000"/>
                </a:solidFill>
                <a:latin typeface="Candara" panose="020E0502030303020204" pitchFamily="34" charset="0"/>
              </a:rPr>
              <a:t>Escolhe-se o maior ou se forem muitas formas de perdas somam-se as parcelas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9417D6D-4EB2-466C-BD01-C9D5B6770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87" y="3580685"/>
            <a:ext cx="51845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PT" altLang="pt-P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pt-PT" altLang="pt-P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5575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59D75-DBFF-4AA0-8604-61C8BC60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Etapa 3: avaliar a magnitude da perda (LM)</a:t>
            </a:r>
            <a:b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b.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 </a:t>
            </a:r>
            <a:r>
              <a:rPr kumimoji="0" lang="pt-PT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Avaliar a perda secundária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54FE0BC-AD29-4FCC-B9E3-401769217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" y="1657005"/>
            <a:ext cx="9115673" cy="5182740"/>
          </a:xfrm>
        </p:spPr>
        <p:txBody>
          <a:bodyPr>
            <a:normAutofit fontScale="92500" lnSpcReduction="10000"/>
          </a:bodyPr>
          <a:lstStyle/>
          <a:p>
            <a:pPr marL="368300" indent="-342900">
              <a:lnSpc>
                <a:spcPct val="120000"/>
              </a:lnSpc>
            </a:pP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 primeira etapa na avaliação da perda secundária é identificar quais, se houver, as partes interessadas secundárias que seriam relevantes para o cenário. Por outras palavras, identifique quem, fora da organização, pode reagir negativamente de maneira a gerar perdas adicionais</a:t>
            </a:r>
          </a:p>
          <a:p>
            <a:pPr marL="368300" indent="-342900">
              <a:lnSpc>
                <a:spcPct val="120000"/>
              </a:lnSpc>
            </a:pPr>
            <a:r>
              <a:rPr lang="pt-PT" sz="2000" dirty="0">
                <a:latin typeface="Candara" panose="020E0502030303020204" pitchFamily="34" charset="0"/>
              </a:rPr>
              <a:t>Para uma instituição </a:t>
            </a:r>
            <a:r>
              <a:rPr lang="pt-PT" sz="2000" dirty="0" err="1">
                <a:latin typeface="Candara" panose="020E0502030303020204" pitchFamily="34" charset="0"/>
              </a:rPr>
              <a:t>tipica</a:t>
            </a:r>
            <a:r>
              <a:rPr lang="pt-PT" sz="2000" dirty="0">
                <a:latin typeface="Candara" panose="020E0502030303020204" pitchFamily="34" charset="0"/>
              </a:rPr>
              <a:t>, p. ex., as </a:t>
            </a:r>
            <a:r>
              <a:rPr lang="pt-PT" sz="2000" u="sng" dirty="0">
                <a:latin typeface="Candara" panose="020E0502030303020204" pitchFamily="34" charset="0"/>
              </a:rPr>
              <a:t>partes interessadas secundárias</a:t>
            </a:r>
            <a:r>
              <a:rPr lang="pt-PT" sz="2000" dirty="0">
                <a:latin typeface="Candara" panose="020E0502030303020204" pitchFamily="34" charset="0"/>
              </a:rPr>
              <a:t> mais comuns são </a:t>
            </a:r>
            <a:r>
              <a:rPr lang="pt-PT" sz="2000" b="1" dirty="0">
                <a:latin typeface="Candara" panose="020E0502030303020204" pitchFamily="34" charset="0"/>
              </a:rPr>
              <a:t>clientes</a:t>
            </a:r>
            <a:r>
              <a:rPr lang="pt-PT" sz="2000" dirty="0">
                <a:latin typeface="Candara" panose="020E0502030303020204" pitchFamily="34" charset="0"/>
              </a:rPr>
              <a:t>, </a:t>
            </a:r>
            <a:r>
              <a:rPr lang="pt-PT" sz="2000" b="1" dirty="0">
                <a:latin typeface="Candara" panose="020E0502030303020204" pitchFamily="34" charset="0"/>
              </a:rPr>
              <a:t>reguladores</a:t>
            </a:r>
            <a:r>
              <a:rPr lang="pt-PT" sz="2000" dirty="0">
                <a:latin typeface="Candara" panose="020E0502030303020204" pitchFamily="34" charset="0"/>
              </a:rPr>
              <a:t> e </a:t>
            </a:r>
            <a:r>
              <a:rPr lang="pt-PT" sz="2000" b="1" dirty="0">
                <a:latin typeface="Candara" panose="020E0502030303020204" pitchFamily="34" charset="0"/>
              </a:rPr>
              <a:t>acionistas</a:t>
            </a:r>
            <a:r>
              <a:rPr lang="pt-PT" sz="2000" dirty="0">
                <a:latin typeface="Candara" panose="020E0502030303020204" pitchFamily="34" charset="0"/>
              </a:rPr>
              <a:t>.</a:t>
            </a:r>
          </a:p>
          <a:p>
            <a:pPr marL="698500" lvl="1" indent="-342900">
              <a:lnSpc>
                <a:spcPct val="120000"/>
              </a:lnSpc>
            </a:pPr>
            <a:r>
              <a:rPr lang="pt-PT" sz="2000" dirty="0">
                <a:latin typeface="Candara" panose="020E0502030303020204" pitchFamily="34" charset="0"/>
              </a:rPr>
              <a:t>Neste cenário, os reguladores podem reagir negativamente a um evento em que uma grande perda de informação confidencial dos funcionários foi comprometida, pelo menos em parte, por causa de questões que o evento pode levantar em relação aos </a:t>
            </a:r>
            <a:r>
              <a:rPr lang="pt-PT" sz="2000" u="sng" dirty="0">
                <a:latin typeface="Candara" panose="020E0502030303020204" pitchFamily="34" charset="0"/>
              </a:rPr>
              <a:t>controlos sobre a informação do cliente</a:t>
            </a:r>
            <a:r>
              <a:rPr lang="pt-PT" sz="2000" dirty="0">
                <a:latin typeface="Candara" panose="020E0502030303020204" pitchFamily="34" charset="0"/>
              </a:rPr>
              <a:t>. </a:t>
            </a:r>
          </a:p>
          <a:p>
            <a:pPr marL="698500" lvl="1" indent="-342900">
              <a:lnSpc>
                <a:spcPct val="120000"/>
              </a:lnSpc>
            </a:pPr>
            <a:r>
              <a:rPr lang="pt-PT" sz="2000" dirty="0">
                <a:latin typeface="Candara" panose="020E0502030303020204" pitchFamily="34" charset="0"/>
              </a:rPr>
              <a:t>A severidade com que eles reagiriam, dependerá provavelmente da sua perceção do ambiente de controlo geral existente. Se se estivesse a fazer esta análise numa organização real, saber-se-ia (ou poderia descobrir-se) qual era a visão regulamentar da organização, o que ajudaria a estimar com precisão essa fonte de perda.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9417D6D-4EB2-466C-BD01-C9D5B6770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87" y="3580685"/>
            <a:ext cx="51845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PT" altLang="pt-P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pt-PT" altLang="pt-P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78DF9D-1251-4E69-AF4B-42B7633D9442}"/>
              </a:ext>
            </a:extLst>
          </p:cNvPr>
          <p:cNvSpPr txBox="1"/>
          <p:nvPr/>
        </p:nvSpPr>
        <p:spPr>
          <a:xfrm>
            <a:off x="-2230" y="1257347"/>
            <a:ext cx="914400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40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Avaliar a perda secundária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157C5DA-A677-4C77-A2B1-2793FD84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288" y="18255"/>
            <a:ext cx="1872208" cy="14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324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59D75-DBFF-4AA0-8604-61C8BC60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400" dirty="0"/>
              <a:t>Etapa 3: avaliar a magnitude da perda (LM)</a:t>
            </a:r>
            <a:br>
              <a:rPr lang="pt-PT" sz="2400" dirty="0"/>
            </a:br>
            <a:r>
              <a:rPr lang="pt-PT" sz="2000" dirty="0"/>
              <a:t>b. Avaliar a perda secundária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9417D6D-4EB2-466C-BD01-C9D5B6770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87" y="3580685"/>
            <a:ext cx="51845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PT" altLang="pt-P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pt-PT" altLang="pt-P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5E9CE86-7A9E-4023-A64F-04FD339E2C7A}"/>
              </a:ext>
            </a:extLst>
          </p:cNvPr>
          <p:cNvSpPr txBox="1"/>
          <p:nvPr/>
        </p:nvSpPr>
        <p:spPr>
          <a:xfrm>
            <a:off x="0" y="1700170"/>
            <a:ext cx="9087346" cy="406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8300" indent="-342900" algn="just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Uma vez que a informação dos clientes parece não estarem envolvidas neste cenário, poder-se-ia razoavelmente supor uma reação </a:t>
            </a:r>
            <a:r>
              <a:rPr kumimoji="0" lang="pt-PT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negativa mínima</a:t>
            </a: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, se alguma, dos clientes. </a:t>
            </a:r>
          </a:p>
          <a:p>
            <a:pPr marL="368300" marR="0" lvl="0" indent="-342900" algn="just" defTabSz="914400" rtl="0" eaLnBrk="1" fontAlgn="base" latinLnBrk="0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Da mesma forma, o comprometimento da informação dos funcionários, dificilmente gerará muita preocupação com os </a:t>
            </a:r>
            <a:r>
              <a:rPr kumimoji="0" lang="pt-P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acionistas</a:t>
            </a: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, pois o evento não reflete negativamente na proposição de valor fundamental da instituição.</a:t>
            </a:r>
          </a:p>
          <a:p>
            <a:pPr marL="368300" marR="0" lvl="0" indent="-342900" algn="just" defTabSz="914400" rtl="0" eaLnBrk="1" fontAlgn="base" latinLnBrk="0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Embora a maioria dos cenários de risco não trate os funcionários como partes interessadas secundárias, esta é uma exceção. Os funcionários afetados podem deixar a organização e / ou abrir processos judiciais, portanto, é razoável tratá-los como </a:t>
            </a:r>
            <a:r>
              <a:rPr kumimoji="0" lang="pt-PT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partes interessadas secundárias</a:t>
            </a: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471A64A-9B41-4C52-A6E4-AB560E861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288" y="18255"/>
            <a:ext cx="1872208" cy="14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696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59D75-DBFF-4AA0-8604-61C8BC60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Etapa 3: avaliar a magnitude da perda (LM)</a:t>
            </a:r>
            <a:b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kumimoji="0" lang="pt-P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b. Avaliar a perda secundária</a:t>
            </a:r>
            <a:endParaRPr lang="pt-PT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9417D6D-4EB2-466C-BD01-C9D5B6770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87" y="3580685"/>
            <a:ext cx="51845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PT" altLang="pt-P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pt-PT" altLang="pt-P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78DF9D-1251-4E69-AF4B-42B7633D9442}"/>
              </a:ext>
            </a:extLst>
          </p:cNvPr>
          <p:cNvSpPr txBox="1"/>
          <p:nvPr/>
        </p:nvSpPr>
        <p:spPr>
          <a:xfrm>
            <a:off x="899592" y="1060198"/>
            <a:ext cx="5969286" cy="80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40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Estimar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Secondary Loss Event Frequency (SLEF)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1" charset="0"/>
                <a:ea typeface="+mn-ea"/>
                <a:cs typeface="+mn-cs"/>
              </a:rPr>
            </a:br>
            <a:endParaRPr kumimoji="0" lang="pt-P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5E9CE86-7A9E-4023-A64F-04FD339E2C7A}"/>
              </a:ext>
            </a:extLst>
          </p:cNvPr>
          <p:cNvSpPr txBox="1"/>
          <p:nvPr/>
        </p:nvSpPr>
        <p:spPr>
          <a:xfrm>
            <a:off x="-108520" y="1451881"/>
            <a:ext cx="8607657" cy="154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8300" marR="0" lvl="0" indent="-34290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Depois de estabelecer quais são as partes interessadas secundárias relevantes, é preciso estimar a </a:t>
            </a:r>
            <a:r>
              <a:rPr kumimoji="0" lang="pt-PT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probabilidade</a:t>
            </a: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de que </a:t>
            </a:r>
            <a:r>
              <a:rPr kumimoji="0" lang="pt-PT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elas se empenharão, </a:t>
            </a: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gerando potencialmente várias formas de </a:t>
            </a:r>
            <a:r>
              <a:rPr kumimoji="0" lang="pt-P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Perda Secundária</a:t>
            </a: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, de acordo com a tabela seguinte.</a:t>
            </a:r>
          </a:p>
        </p:txBody>
      </p:sp>
      <p:graphicFrame>
        <p:nvGraphicFramePr>
          <p:cNvPr id="7" name="Tabela 9">
            <a:extLst>
              <a:ext uri="{FF2B5EF4-FFF2-40B4-BE49-F238E27FC236}">
                <a16:creationId xmlns:a16="http://schemas.microsoft.com/office/drawing/2014/main" id="{A52DCCFF-9CC4-4889-AE5D-DF79C154A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059860"/>
              </p:ext>
            </p:extLst>
          </p:nvPr>
        </p:nvGraphicFramePr>
        <p:xfrm>
          <a:off x="2635403" y="2926200"/>
          <a:ext cx="6096000" cy="2068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03403461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606738297"/>
                    </a:ext>
                  </a:extLst>
                </a:gridCol>
              </a:tblGrid>
              <a:tr h="356177">
                <a:tc>
                  <a:txBody>
                    <a:bodyPr/>
                    <a:lstStyle/>
                    <a:p>
                      <a:pPr algn="ctr"/>
                      <a:r>
                        <a:rPr lang="pt-PT" sz="18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Rating </a:t>
                      </a:r>
                      <a:endParaRPr lang="pt-PT" sz="18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Description</a:t>
                      </a:r>
                      <a:endParaRPr lang="pt-PT" sz="18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07983"/>
                  </a:ext>
                </a:extLst>
              </a:tr>
              <a:tr h="326496">
                <a:tc>
                  <a:txBody>
                    <a:bodyPr/>
                    <a:lstStyle/>
                    <a:p>
                      <a:r>
                        <a:rPr lang="pt-PT" sz="16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Very</a:t>
                      </a:r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pt-PT" sz="16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High</a:t>
                      </a:r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(VH)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90% to 100%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627840"/>
                  </a:ext>
                </a:extLst>
              </a:tr>
              <a:tr h="326496">
                <a:tc>
                  <a:txBody>
                    <a:bodyPr/>
                    <a:lstStyle/>
                    <a:p>
                      <a:r>
                        <a:rPr lang="pt-PT" sz="16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High</a:t>
                      </a:r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(H)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0" i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70% to 90%</a:t>
                      </a:r>
                      <a:endParaRPr lang="pt-PT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60940"/>
                  </a:ext>
                </a:extLst>
              </a:tr>
              <a:tr h="326496">
                <a:tc>
                  <a:txBody>
                    <a:bodyPr/>
                    <a:lstStyle/>
                    <a:p>
                      <a:r>
                        <a:rPr lang="pt-PT" sz="16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Moderate</a:t>
                      </a:r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(M)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0" i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30% to 70%</a:t>
                      </a:r>
                      <a:endParaRPr lang="pt-PT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12982"/>
                  </a:ext>
                </a:extLst>
              </a:tr>
              <a:tr h="326496">
                <a:tc>
                  <a:txBody>
                    <a:bodyPr/>
                    <a:lstStyle/>
                    <a:p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Low (L)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10% to 30%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3850914"/>
                  </a:ext>
                </a:extLst>
              </a:tr>
              <a:tr h="361124">
                <a:tc>
                  <a:txBody>
                    <a:bodyPr/>
                    <a:lstStyle/>
                    <a:p>
                      <a:r>
                        <a:rPr lang="pt-PT" sz="16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Very</a:t>
                      </a:r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Low (VL)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0% to 10%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436990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7598590C-7A3F-431B-8ED2-541E891DAD96}"/>
              </a:ext>
            </a:extLst>
          </p:cNvPr>
          <p:cNvSpPr txBox="1"/>
          <p:nvPr/>
        </p:nvSpPr>
        <p:spPr>
          <a:xfrm>
            <a:off x="-72662" y="5021499"/>
            <a:ext cx="96132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Se o comprometimento envolve p. ex. questões de informação pessoal (</a:t>
            </a:r>
            <a:r>
              <a:rPr kumimoji="0" lang="pt-P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PII</a:t>
            </a: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), é garantido que uma ou mais das comunidades de partes interessadas secundárias seriam informadas e isso precisaria de ser “tratado e bem gerido”. Consequentemente, terá de se classificar a </a:t>
            </a:r>
            <a:r>
              <a:rPr kumimoji="0" lang="pt-PT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probabilidade de envolvimento secundário</a:t>
            </a: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como </a:t>
            </a:r>
            <a:r>
              <a:rPr lang="pt-PT" sz="2000" dirty="0">
                <a:solidFill>
                  <a:srgbClr val="FF0000"/>
                </a:solidFill>
                <a:latin typeface="Candara" panose="020E0502030303020204" pitchFamily="34" charset="0"/>
              </a:rPr>
              <a:t>Muito Alta </a:t>
            </a:r>
            <a:r>
              <a:rPr lang="pt-PT" sz="2000" dirty="0">
                <a:latin typeface="Candara" panose="020E0502030303020204" pitchFamily="34" charset="0"/>
              </a:rPr>
              <a:t>(</a:t>
            </a:r>
            <a:r>
              <a:rPr lang="pt-PT" sz="2000" i="1" dirty="0">
                <a:latin typeface="Candara" panose="020E0502030303020204" pitchFamily="34" charset="0"/>
              </a:rPr>
              <a:t>cerca de 90 a 100% de probabilidade de ocorrência, c/ base no exemplo de escala acima</a:t>
            </a:r>
            <a:r>
              <a:rPr lang="pt-PT" sz="2000" dirty="0">
                <a:latin typeface="Candara" panose="020E0502030303020204" pitchFamily="34" charset="0"/>
              </a:rPr>
              <a:t>).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1C8D044-0DDD-4FA7-9027-B2225672C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288" y="18255"/>
            <a:ext cx="1872208" cy="14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207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59D75-DBFF-4AA0-8604-61C8BC60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Etapa 3: avaliar a magnitude da perda (LM)</a:t>
            </a:r>
            <a:b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kumimoji="0" lang="pt-P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b. Avaliar a perda secundária</a:t>
            </a:r>
            <a:endParaRPr lang="pt-PT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9417D6D-4EB2-466C-BD01-C9D5B6770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87" y="3580685"/>
            <a:ext cx="51845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PT" altLang="pt-P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pt-PT" altLang="pt-P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5E9CE86-7A9E-4023-A64F-04FD339E2C7A}"/>
              </a:ext>
            </a:extLst>
          </p:cNvPr>
          <p:cNvSpPr txBox="1"/>
          <p:nvPr/>
        </p:nvSpPr>
        <p:spPr>
          <a:xfrm>
            <a:off x="0" y="1614050"/>
            <a:ext cx="897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400" marR="0" lvl="0" indent="0" algn="ctr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Estimar a magnitude da perda secundária </a:t>
            </a: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(</a:t>
            </a:r>
            <a:r>
              <a:rPr kumimoji="0" lang="pt-P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SLM</a:t>
            </a: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1E6940E-D05C-4CD4-81EA-0C05C37B7117}"/>
              </a:ext>
            </a:extLst>
          </p:cNvPr>
          <p:cNvSpPr txBox="1"/>
          <p:nvPr/>
        </p:nvSpPr>
        <p:spPr>
          <a:xfrm>
            <a:off x="0" y="2420474"/>
            <a:ext cx="90873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8300" indent="-342900" algn="just"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 próxima etapa é estimar a SLM mais provável resultante da </a:t>
            </a:r>
            <a:r>
              <a:rPr kumimoji="0" lang="pt-P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utilização indevida </a:t>
            </a: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para cada forma de perda. É aqui que as suposições sobre o </a:t>
            </a:r>
            <a:r>
              <a:rPr kumimoji="0" lang="pt-P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volume de informação </a:t>
            </a: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confidencial comprometida se torna crítico.</a:t>
            </a:r>
          </a:p>
          <a:p>
            <a:pPr marL="368300" marR="0" lvl="0" indent="-342900" algn="just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Para esta análise, pode assumir-se que todos os registos dos 20 000 que foram potencialmente violados. O raciocínio subjacente, é que se alguém vai correr o risco pessoal de realizar esse tipo de ação ilícita, é provável que tente maximizar o valor da ação. </a:t>
            </a:r>
          </a:p>
          <a:p>
            <a:pPr marL="368300" marR="0" lvl="0" indent="-342900" algn="just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Poder-se-ia escolher fazer uma suposição diferente (</a:t>
            </a:r>
            <a:r>
              <a:rPr kumimoji="0" lang="pt-PT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por exemplo, um evento menor</a:t>
            </a: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) mas, como acontece com qualquer suposição-chave numa análise, era necessário sustentá-la com fundamentos ou dados defensáveis.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35959A6-E220-4835-8612-17DFE0258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288" y="18255"/>
            <a:ext cx="1872208" cy="14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630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FB22F6-8899-4D84-B03E-F4989575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Etapa 3: avaliar a magnitude da perda (LM)</a:t>
            </a:r>
            <a:b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kumimoji="0" lang="pt-P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b. Avaliar a perda secundária</a:t>
            </a:r>
            <a:endParaRPr lang="pt-PT" sz="240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9797E5-1362-494E-BD87-41E8FE139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68560" y="2483535"/>
            <a:ext cx="4320480" cy="3521566"/>
          </a:xfrm>
        </p:spPr>
        <p:txBody>
          <a:bodyPr>
            <a:normAutofit fontScale="62500" lnSpcReduction="20000"/>
          </a:bodyPr>
          <a:lstStyle/>
          <a:p>
            <a:pPr marL="541338" lvl="1" indent="-185738">
              <a:lnSpc>
                <a:spcPct val="120000"/>
              </a:lnSpc>
              <a:buClr>
                <a:srgbClr val="050309"/>
              </a:buClr>
              <a:buFont typeface="Wingdings" panose="05000000000000000000" pitchFamily="2" charset="2"/>
              <a:buChar char="Ø"/>
            </a:pPr>
            <a:r>
              <a:rPr lang="pt-PT" sz="2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Resposta</a:t>
            </a:r>
            <a:r>
              <a:rPr lang="pt-PT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 - neste cenário, os custos de resposta incluiriam o tempo do executivo gasto em reuniões, custos de notificação, monitorização de crédito e despesas associadas com advogado interno e externo. Uma divisão específica é</a:t>
            </a:r>
            <a:r>
              <a:rPr lang="pt-PT" sz="19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:</a:t>
            </a:r>
          </a:p>
          <a:p>
            <a:pPr marL="720725" lvl="2" indent="-179388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pt-PT" sz="2200" dirty="0">
                <a:solidFill>
                  <a:srgbClr val="7030A0"/>
                </a:solidFill>
                <a:latin typeface="Candara" panose="020E0502030303020204" pitchFamily="34" charset="0"/>
              </a:rPr>
              <a:t>Tempo executivo: 50 horas a 400 € por hora = 20.000 €</a:t>
            </a:r>
          </a:p>
          <a:p>
            <a:pPr marL="720725" lvl="2" indent="-179388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pt-PT" sz="2200" dirty="0">
                <a:solidFill>
                  <a:srgbClr val="7030A0"/>
                </a:solidFill>
                <a:latin typeface="Candara" panose="020E0502030303020204" pitchFamily="34" charset="0"/>
              </a:rPr>
              <a:t>Custos de notificação: 3 € por cada uma</a:t>
            </a:r>
          </a:p>
          <a:p>
            <a:pPr marL="720725" lvl="2" indent="-179388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pt-PT" sz="2200" dirty="0">
                <a:solidFill>
                  <a:srgbClr val="7030A0"/>
                </a:solidFill>
                <a:latin typeface="Candara" panose="020E0502030303020204" pitchFamily="34" charset="0"/>
              </a:rPr>
              <a:t>Monitorização de crédito: 30 € * 20 000 funcionários * taxa aceitação de 5% = 30 000 €</a:t>
            </a:r>
          </a:p>
          <a:p>
            <a:pPr marL="720725" lvl="2" indent="-179388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pt-PT" sz="2200" dirty="0">
                <a:solidFill>
                  <a:srgbClr val="7030A0"/>
                </a:solidFill>
                <a:latin typeface="Candara" panose="020E0502030303020204" pitchFamily="34" charset="0"/>
              </a:rPr>
              <a:t>Despesas jurídicas: 200 000 €</a:t>
            </a:r>
          </a:p>
          <a:p>
            <a:pPr marL="720725" lvl="2" indent="-179388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pt-PT" sz="2200" dirty="0">
                <a:solidFill>
                  <a:srgbClr val="7030A0"/>
                </a:solidFill>
                <a:latin typeface="Candara" panose="020E0502030303020204" pitchFamily="34" charset="0"/>
              </a:rPr>
              <a:t>TOTAL: 910 000 € (</a:t>
            </a:r>
            <a:r>
              <a:rPr lang="pt-PT" sz="2200" dirty="0" err="1">
                <a:solidFill>
                  <a:srgbClr val="7030A0"/>
                </a:solidFill>
                <a:latin typeface="Candara" panose="020E0502030303020204" pitchFamily="34" charset="0"/>
              </a:rPr>
              <a:t>aprox</a:t>
            </a:r>
            <a:r>
              <a:rPr lang="pt-PT" sz="2200" dirty="0">
                <a:solidFill>
                  <a:srgbClr val="7030A0"/>
                </a:solidFill>
                <a:latin typeface="Candara" panose="020E0502030303020204" pitchFamily="34" charset="0"/>
              </a:rPr>
              <a:t>.) (</a:t>
            </a:r>
            <a:r>
              <a:rPr lang="pt-PT" sz="2200" dirty="0">
                <a:solidFill>
                  <a:srgbClr val="FF0000"/>
                </a:solidFill>
                <a:latin typeface="Candara" panose="020E0502030303020204" pitchFamily="34" charset="0"/>
              </a:rPr>
              <a:t>M</a:t>
            </a:r>
            <a:r>
              <a:rPr lang="pt-PT" sz="2200" dirty="0">
                <a:solidFill>
                  <a:srgbClr val="7030A0"/>
                </a:solidFill>
                <a:latin typeface="Candara" panose="020E0502030303020204" pitchFamily="34" charset="0"/>
              </a:rPr>
              <a:t>)</a:t>
            </a:r>
          </a:p>
        </p:txBody>
      </p:sp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092F5BE1-612E-48DB-A79E-D41CF1F80D3D}"/>
              </a:ext>
            </a:extLst>
          </p:cNvPr>
          <p:cNvGraphicFramePr>
            <a:graphicFrameLocks noGrp="1"/>
          </p:cNvGraphicFramePr>
          <p:nvPr/>
        </p:nvGraphicFramePr>
        <p:xfrm>
          <a:off x="353553" y="1124744"/>
          <a:ext cx="8436894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366">
                  <a:extLst>
                    <a:ext uri="{9D8B030D-6E8A-4147-A177-3AD203B41FA5}">
                      <a16:colId xmlns:a16="http://schemas.microsoft.com/office/drawing/2014/main" val="4286501948"/>
                    </a:ext>
                  </a:extLst>
                </a:gridCol>
                <a:gridCol w="1151898">
                  <a:extLst>
                    <a:ext uri="{9D8B030D-6E8A-4147-A177-3AD203B41FA5}">
                      <a16:colId xmlns:a16="http://schemas.microsoft.com/office/drawing/2014/main" val="133939695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85457166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890603019"/>
                    </a:ext>
                  </a:extLst>
                </a:gridCol>
                <a:gridCol w="1486129">
                  <a:extLst>
                    <a:ext uri="{9D8B030D-6E8A-4147-A177-3AD203B41FA5}">
                      <a16:colId xmlns:a16="http://schemas.microsoft.com/office/drawing/2014/main" val="2737547160"/>
                    </a:ext>
                  </a:extLst>
                </a:gridCol>
                <a:gridCol w="1406149">
                  <a:extLst>
                    <a:ext uri="{9D8B030D-6E8A-4147-A177-3AD203B41FA5}">
                      <a16:colId xmlns:a16="http://schemas.microsoft.com/office/drawing/2014/main" val="3292881404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algn="ctr"/>
                      <a:r>
                        <a:rPr lang="pt-P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ndara" panose="020E0502030303020204" pitchFamily="34" charset="0"/>
                        </a:rPr>
                        <a:t>Formas de Perda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345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Productivity</a:t>
                      </a:r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Response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Replacement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Fines/Judgments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Comp.Adv</a:t>
                      </a:r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.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Reputation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2737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-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</a:t>
                      </a:r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—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L</a:t>
                      </a:r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—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—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773628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AD03EB45-64DB-4B83-94B3-F22FA5CD979E}"/>
              </a:ext>
            </a:extLst>
          </p:cNvPr>
          <p:cNvSpPr txBox="1"/>
          <p:nvPr/>
        </p:nvSpPr>
        <p:spPr>
          <a:xfrm>
            <a:off x="-58212" y="2115247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Racional para as estimativas: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1AC4DE2-75F6-44EF-B584-46B7179D5989}"/>
              </a:ext>
            </a:extLst>
          </p:cNvPr>
          <p:cNvSpPr txBox="1"/>
          <p:nvPr/>
        </p:nvSpPr>
        <p:spPr>
          <a:xfrm>
            <a:off x="-58212" y="5853475"/>
            <a:ext cx="9202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marR="0" lvl="1" indent="-269875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50309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Multas / Julgamentos </a:t>
            </a: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- Contando que a empresa não tenha sido negligente em lidar com o evento, e feito um esforço conjunto para proteger os interesses dos funcionários/clientes, as multas e julgamentos devem ser baixos (</a:t>
            </a: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L</a:t>
            </a: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), </a:t>
            </a: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se os houver.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D297EA8-1EEF-4329-BE53-6FAE41C53A4E}"/>
              </a:ext>
            </a:extLst>
          </p:cNvPr>
          <p:cNvSpPr txBox="1"/>
          <p:nvPr/>
        </p:nvSpPr>
        <p:spPr>
          <a:xfrm>
            <a:off x="4796414" y="4820865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Resultado – SLM - </a:t>
            </a: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M</a:t>
            </a:r>
          </a:p>
        </p:txBody>
      </p:sp>
      <p:graphicFrame>
        <p:nvGraphicFramePr>
          <p:cNvPr id="10" name="Tabela 5">
            <a:extLst>
              <a:ext uri="{FF2B5EF4-FFF2-40B4-BE49-F238E27FC236}">
                <a16:creationId xmlns:a16="http://schemas.microsoft.com/office/drawing/2014/main" id="{1CE82A33-2B7D-4C2C-B370-E325FDD93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23322"/>
              </p:ext>
            </p:extLst>
          </p:nvPr>
        </p:nvGraphicFramePr>
        <p:xfrm>
          <a:off x="3779912" y="2411339"/>
          <a:ext cx="5335156" cy="2035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166">
                  <a:extLst>
                    <a:ext uri="{9D8B030D-6E8A-4147-A177-3AD203B41FA5}">
                      <a16:colId xmlns:a16="http://schemas.microsoft.com/office/drawing/2014/main" val="3574601739"/>
                    </a:ext>
                  </a:extLst>
                </a:gridCol>
                <a:gridCol w="1837995">
                  <a:extLst>
                    <a:ext uri="{9D8B030D-6E8A-4147-A177-3AD203B41FA5}">
                      <a16:colId xmlns:a16="http://schemas.microsoft.com/office/drawing/2014/main" val="3747880977"/>
                    </a:ext>
                  </a:extLst>
                </a:gridCol>
                <a:gridCol w="1837995">
                  <a:extLst>
                    <a:ext uri="{9D8B030D-6E8A-4147-A177-3AD203B41FA5}">
                      <a16:colId xmlns:a16="http://schemas.microsoft.com/office/drawing/2014/main" val="1421959138"/>
                    </a:ext>
                  </a:extLst>
                </a:gridCol>
              </a:tblGrid>
              <a:tr h="347101">
                <a:tc>
                  <a:txBody>
                    <a:bodyPr/>
                    <a:lstStyle/>
                    <a:p>
                      <a:pPr algn="ctr"/>
                      <a:r>
                        <a:rPr lang="pt-PT" sz="16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Magnitude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Range Low </a:t>
                      </a:r>
                      <a:r>
                        <a:rPr lang="pt-PT" sz="1600" b="1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End</a:t>
                      </a:r>
                      <a:r>
                        <a:rPr lang="pt-PT" sz="16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Range </a:t>
                      </a:r>
                      <a:r>
                        <a:rPr lang="pt-PT" sz="1600" b="1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High</a:t>
                      </a:r>
                      <a:r>
                        <a:rPr lang="pt-PT" sz="1600" b="1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pt-PT" sz="1600" b="1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End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27793"/>
                  </a:ext>
                </a:extLst>
              </a:tr>
              <a:tr h="313817">
                <a:tc>
                  <a:txBody>
                    <a:bodyPr/>
                    <a:lstStyle/>
                    <a:p>
                      <a:pPr algn="l"/>
                      <a:r>
                        <a:rPr lang="pt-PT" sz="16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Very</a:t>
                      </a:r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pt-PT" sz="16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High</a:t>
                      </a:r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(VH)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10 000 000 €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—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901414"/>
                  </a:ext>
                </a:extLst>
              </a:tr>
              <a:tr h="313817">
                <a:tc>
                  <a:txBody>
                    <a:bodyPr/>
                    <a:lstStyle/>
                    <a:p>
                      <a:pPr algn="l"/>
                      <a:r>
                        <a:rPr lang="pt-PT" sz="16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High</a:t>
                      </a:r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(H)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1 000 000 €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9 999 999 €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259864"/>
                  </a:ext>
                </a:extLst>
              </a:tr>
              <a:tr h="313817">
                <a:tc>
                  <a:txBody>
                    <a:bodyPr/>
                    <a:lstStyle/>
                    <a:p>
                      <a:pPr algn="l"/>
                      <a:r>
                        <a:rPr lang="pt-PT" sz="16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Moderate</a:t>
                      </a:r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(M)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100 000 €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999 999 €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067826"/>
                  </a:ext>
                </a:extLst>
              </a:tr>
              <a:tr h="313817">
                <a:tc>
                  <a:txBody>
                    <a:bodyPr/>
                    <a:lstStyle/>
                    <a:p>
                      <a:pPr algn="l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Low (L)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10 000 €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99 999 €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160503"/>
                  </a:ext>
                </a:extLst>
              </a:tr>
              <a:tr h="347101">
                <a:tc>
                  <a:txBody>
                    <a:bodyPr/>
                    <a:lstStyle/>
                    <a:p>
                      <a:pPr algn="l"/>
                      <a:r>
                        <a:rPr lang="pt-PT" sz="16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Very</a:t>
                      </a:r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Low (VL)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0 € 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6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9 999 €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014613"/>
                  </a:ext>
                </a:extLst>
              </a:tr>
            </a:tbl>
          </a:graphicData>
        </a:graphic>
      </p:graphicFrame>
      <p:pic>
        <p:nvPicPr>
          <p:cNvPr id="11" name="Imagem 10">
            <a:extLst>
              <a:ext uri="{FF2B5EF4-FFF2-40B4-BE49-F238E27FC236}">
                <a16:creationId xmlns:a16="http://schemas.microsoft.com/office/drawing/2014/main" id="{E783B6CB-9D91-488A-887C-4506CB37E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344" y="18256"/>
            <a:ext cx="1368152" cy="104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594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59D75-DBFF-4AA0-8604-61C8BC60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400" dirty="0"/>
              <a:t>Etapa 3: avaliar a magnitude da perda (LM)</a:t>
            </a:r>
            <a:br>
              <a:rPr lang="pt-PT" sz="2800" dirty="0"/>
            </a:br>
            <a:r>
              <a:rPr lang="pt-PT" sz="2000" dirty="0"/>
              <a:t>b. Avaliar a perda secundária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9417D6D-4EB2-466C-BD01-C9D5B6770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87" y="3580685"/>
            <a:ext cx="51845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PT" altLang="pt-P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pt-PT" altLang="pt-P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DBFD4B-5972-4D8C-9D4A-C14DE93D8C4D}"/>
              </a:ext>
            </a:extLst>
          </p:cNvPr>
          <p:cNvSpPr txBox="1"/>
          <p:nvPr/>
        </p:nvSpPr>
        <p:spPr>
          <a:xfrm>
            <a:off x="0" y="1149250"/>
            <a:ext cx="9386566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Em Conclusão:</a:t>
            </a:r>
          </a:p>
          <a:p>
            <a:pPr marL="342900" marR="0" lvl="1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Nenhuma perda de produtividade ocorreu porque a organização ainda é capaz de fornecer seus bens e serviços.</a:t>
            </a:r>
          </a:p>
          <a:p>
            <a:pPr marL="342900" marR="0" lvl="1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Nenhum dano material à </a:t>
            </a:r>
            <a:r>
              <a:rPr kumimoji="0" lang="pt-P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reputação</a:t>
            </a: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deve ocorrer porque foi um evento essencialmente interno, e a organização tinha um programa de segurança em vigor que incluía </a:t>
            </a:r>
            <a:r>
              <a:rPr kumimoji="0" lang="pt-P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políticas e educação</a:t>
            </a: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. </a:t>
            </a:r>
          </a:p>
          <a:p>
            <a:pPr marL="800100" lvl="2" indent="-342900">
              <a:spcBef>
                <a:spcPts val="1200"/>
              </a:spcBef>
              <a:buFont typeface="Wingdings" panose="05000000000000000000" pitchFamily="2" charset="2"/>
              <a:buChar char="ü"/>
              <a:defRPr/>
            </a:pP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Se, no entanto, a organização tivesse um relacionamento problemático com seus funcionários ou comunidade, podia-se argumentar que a rotatividade de funcionários e os desafios de contratação seriam inevitáveis, cujos efeitos poderiam ser caracterizados como danos à reputação.</a:t>
            </a:r>
          </a:p>
          <a:p>
            <a:pPr marL="342900" marR="0" lvl="1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Nenhum dano à </a:t>
            </a:r>
            <a:r>
              <a:rPr kumimoji="0" lang="pt-P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posição competitiva </a:t>
            </a: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ocorreria porque os seus concorrentes não teriam melhorado seus produtos e serviços, nem os produtos e serviços da organização diminuíram.</a:t>
            </a:r>
          </a:p>
          <a:p>
            <a:pPr marL="342900" marR="0" lvl="1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Observar que, se algum funcionário realmente sofreu perda por roubo de identidade, é possível que a organização tenha que cobrir essas perdas. Nesse caso, essas perdas seriam contabilizadas para custos de </a:t>
            </a:r>
            <a:r>
              <a:rPr kumimoji="0" lang="pt-P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substituição</a:t>
            </a: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secundária ..</a:t>
            </a:r>
          </a:p>
        </p:txBody>
      </p:sp>
    </p:spTree>
    <p:extLst>
      <p:ext uri="{BB962C8B-B14F-4D97-AF65-F5344CB8AC3E}">
        <p14:creationId xmlns:p14="http://schemas.microsoft.com/office/powerpoint/2010/main" val="28609258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2132E-3F88-411F-A906-2AF228C4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400" dirty="0"/>
              <a:t>Etapa 3: avaliar a magnitude da perda (LM)</a:t>
            </a:r>
            <a:br>
              <a:rPr lang="pt-PT" sz="2400" dirty="0"/>
            </a:br>
            <a:r>
              <a:rPr lang="pt-PT" sz="2000" dirty="0"/>
              <a:t>b. Avaliar a perda secundária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F68D034-BC66-4FD8-948F-B40AF6DEB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6512" y="1121387"/>
            <a:ext cx="9036496" cy="5718358"/>
          </a:xfrm>
        </p:spPr>
        <p:txBody>
          <a:bodyPr>
            <a:normAutofit/>
          </a:bodyPr>
          <a:lstStyle/>
          <a:p>
            <a:r>
              <a:rPr lang="pt-PT" sz="2200" dirty="0">
                <a:latin typeface="Candara" panose="020E0502030303020204" pitchFamily="34" charset="0"/>
              </a:rPr>
              <a:t>Com base nas estimativas para </a:t>
            </a:r>
            <a:r>
              <a:rPr lang="pt-PT" sz="2200" b="1" dirty="0">
                <a:latin typeface="Candara" panose="020E0502030303020204" pitchFamily="34" charset="0"/>
              </a:rPr>
              <a:t>SLEF</a:t>
            </a:r>
            <a:r>
              <a:rPr lang="pt-PT" sz="2200" dirty="0">
                <a:latin typeface="Candara" panose="020E0502030303020204" pitchFamily="34" charset="0"/>
              </a:rPr>
              <a:t> sendo </a:t>
            </a:r>
            <a:r>
              <a:rPr lang="pt-PT" sz="2200" dirty="0">
                <a:solidFill>
                  <a:srgbClr val="FF0000"/>
                </a:solidFill>
                <a:latin typeface="Candara" panose="020E0502030303020204" pitchFamily="34" charset="0"/>
              </a:rPr>
              <a:t>Muito Alta </a:t>
            </a:r>
            <a:r>
              <a:rPr lang="pt-PT" sz="2200" dirty="0">
                <a:latin typeface="Candara" panose="020E0502030303020204" pitchFamily="34" charset="0"/>
              </a:rPr>
              <a:t>e </a:t>
            </a:r>
            <a:r>
              <a:rPr lang="pt-PT" sz="2200" b="1" dirty="0">
                <a:latin typeface="Candara" panose="020E0502030303020204" pitchFamily="34" charset="0"/>
              </a:rPr>
              <a:t>SLM</a:t>
            </a:r>
            <a:r>
              <a:rPr lang="pt-PT" sz="2200" dirty="0">
                <a:latin typeface="Candara" panose="020E0502030303020204" pitchFamily="34" charset="0"/>
              </a:rPr>
              <a:t> sendo </a:t>
            </a:r>
            <a:r>
              <a:rPr lang="pt-PT" sz="2200" dirty="0">
                <a:solidFill>
                  <a:srgbClr val="FF0000"/>
                </a:solidFill>
                <a:latin typeface="Candara" panose="020E0502030303020204" pitchFamily="34" charset="0"/>
              </a:rPr>
              <a:t>Moderada</a:t>
            </a:r>
            <a:r>
              <a:rPr lang="pt-PT" sz="2200" dirty="0">
                <a:latin typeface="Candara" panose="020E0502030303020204" pitchFamily="34" charset="0"/>
              </a:rPr>
              <a:t>, a </a:t>
            </a:r>
            <a:r>
              <a:rPr lang="pt-PT" sz="2200" b="1" dirty="0">
                <a:latin typeface="Candara" panose="020E0502030303020204" pitchFamily="34" charset="0"/>
              </a:rPr>
              <a:t>Perda Secundária </a:t>
            </a:r>
            <a:r>
              <a:rPr lang="pt-PT" sz="2200" dirty="0">
                <a:latin typeface="Candara" panose="020E0502030303020204" pitchFamily="34" charset="0"/>
              </a:rPr>
              <a:t>propriamente dita </a:t>
            </a:r>
            <a:r>
              <a:rPr lang="pt-PT" sz="2200" b="1" dirty="0">
                <a:latin typeface="Candara" panose="020E0502030303020204" pitchFamily="34" charset="0"/>
              </a:rPr>
              <a:t>(SL) </a:t>
            </a:r>
            <a:r>
              <a:rPr lang="pt-PT" sz="2200" dirty="0">
                <a:latin typeface="Candara" panose="020E0502030303020204" pitchFamily="34" charset="0"/>
              </a:rPr>
              <a:t>seria </a:t>
            </a:r>
            <a:r>
              <a:rPr lang="pt-PT" sz="2200" dirty="0">
                <a:solidFill>
                  <a:srgbClr val="FF0000"/>
                </a:solidFill>
                <a:latin typeface="Candara" panose="020E0502030303020204" pitchFamily="34" charset="0"/>
              </a:rPr>
              <a:t>Moderada</a:t>
            </a:r>
            <a:r>
              <a:rPr lang="pt-PT" sz="2200" dirty="0">
                <a:latin typeface="Candara" panose="020E0502030303020204" pitchFamily="34" charset="0"/>
              </a:rPr>
              <a:t>, conforme mostrado no exemplo da tabelas abaixo.</a:t>
            </a:r>
          </a:p>
          <a:p>
            <a:endParaRPr lang="pt-PT" sz="2200" dirty="0">
              <a:latin typeface="Candara" panose="020E0502030303020204" pitchFamily="34" charset="0"/>
            </a:endParaRPr>
          </a:p>
          <a:p>
            <a:endParaRPr lang="pt-PT" sz="2200" dirty="0">
              <a:latin typeface="Candara" panose="020E0502030303020204" pitchFamily="34" charset="0"/>
            </a:endParaRPr>
          </a:p>
          <a:p>
            <a:endParaRPr lang="pt-PT" sz="2200" dirty="0">
              <a:latin typeface="Candara" panose="020E0502030303020204" pitchFamily="34" charset="0"/>
            </a:endParaRPr>
          </a:p>
          <a:p>
            <a:endParaRPr lang="pt-PT" sz="2200" dirty="0">
              <a:latin typeface="Candara" panose="020E0502030303020204" pitchFamily="34" charset="0"/>
            </a:endParaRPr>
          </a:p>
          <a:p>
            <a:endParaRPr lang="pt-PT" sz="2200" dirty="0">
              <a:latin typeface="Candara" panose="020E0502030303020204" pitchFamily="34" charset="0"/>
            </a:endParaRPr>
          </a:p>
          <a:p>
            <a:pPr marL="0" indent="0">
              <a:buNone/>
            </a:pPr>
            <a:endParaRPr lang="pt-PT" sz="2200" dirty="0">
              <a:latin typeface="Candara" panose="020E0502030303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189C328-1AA8-43AE-9C88-00831B28D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30" y="2597200"/>
            <a:ext cx="7458012" cy="273630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C58F3A4-DBB6-457F-984C-54E90D456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44" y="18256"/>
            <a:ext cx="1368152" cy="104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438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216D21-CBE8-4309-AFA8-A35FA2B97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400" dirty="0"/>
              <a:t>Processo de Análise FAIR</a:t>
            </a:r>
            <a:br>
              <a:rPr lang="pt-PT" sz="2800" dirty="0"/>
            </a:br>
            <a:r>
              <a:rPr lang="pt-PT" sz="2200" dirty="0">
                <a:solidFill>
                  <a:srgbClr val="7030A0"/>
                </a:solidFill>
              </a:rPr>
              <a:t>Etapa 3: avaliar a magnitude da perda (LM)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C546C6C-7E91-471B-B653-065A69395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38653"/>
            <a:ext cx="8928992" cy="4351338"/>
          </a:xfrm>
        </p:spPr>
        <p:txBody>
          <a:bodyPr/>
          <a:lstStyle/>
          <a:p>
            <a:r>
              <a:rPr lang="pt-PT" sz="2200" dirty="0">
                <a:latin typeface="Candara" panose="020E0502030303020204" pitchFamily="34" charset="0"/>
              </a:rPr>
              <a:t>Neste cenário de exemplo, dado uma </a:t>
            </a:r>
            <a:r>
              <a:rPr lang="pt-PT" sz="2200" b="1" dirty="0">
                <a:latin typeface="Candara" panose="020E0502030303020204" pitchFamily="34" charset="0"/>
              </a:rPr>
              <a:t>PLM</a:t>
            </a:r>
            <a:r>
              <a:rPr lang="pt-PT" sz="2200" dirty="0">
                <a:latin typeface="Candara" panose="020E0502030303020204" pitchFamily="34" charset="0"/>
              </a:rPr>
              <a:t> de </a:t>
            </a:r>
            <a:r>
              <a:rPr lang="pt-PT" sz="2200" dirty="0">
                <a:solidFill>
                  <a:srgbClr val="FF0000"/>
                </a:solidFill>
                <a:latin typeface="Candara" panose="020E0502030303020204" pitchFamily="34" charset="0"/>
              </a:rPr>
              <a:t>Moderada</a:t>
            </a:r>
            <a:r>
              <a:rPr lang="pt-PT" sz="2200" dirty="0">
                <a:latin typeface="Candara" panose="020E0502030303020204" pitchFamily="34" charset="0"/>
              </a:rPr>
              <a:t> e </a:t>
            </a:r>
            <a:r>
              <a:rPr lang="pt-PT" sz="2200" b="1" dirty="0">
                <a:latin typeface="Candara" panose="020E0502030303020204" pitchFamily="34" charset="0"/>
              </a:rPr>
              <a:t>SL </a:t>
            </a:r>
            <a:r>
              <a:rPr lang="pt-PT" sz="2200" dirty="0">
                <a:solidFill>
                  <a:srgbClr val="FF0000"/>
                </a:solidFill>
                <a:latin typeface="Candara" panose="020E0502030303020204" pitchFamily="34" charset="0"/>
              </a:rPr>
              <a:t>Moderada</a:t>
            </a:r>
            <a:r>
              <a:rPr lang="pt-PT" sz="2200" dirty="0">
                <a:latin typeface="Candara" panose="020E0502030303020204" pitchFamily="34" charset="0"/>
              </a:rPr>
              <a:t>, a Magnitude da Perda total (</a:t>
            </a:r>
            <a:r>
              <a:rPr lang="pt-PT" sz="2200" b="1" dirty="0">
                <a:latin typeface="Candara" panose="020E0502030303020204" pitchFamily="34" charset="0"/>
              </a:rPr>
              <a:t>LM</a:t>
            </a:r>
            <a:r>
              <a:rPr lang="pt-PT" sz="2200" dirty="0">
                <a:latin typeface="Candara" panose="020E0502030303020204" pitchFamily="34" charset="0"/>
              </a:rPr>
              <a:t>) provavelmente seria </a:t>
            </a:r>
            <a:r>
              <a:rPr lang="pt-PT" sz="2200" dirty="0">
                <a:solidFill>
                  <a:srgbClr val="FF0000"/>
                </a:solidFill>
                <a:latin typeface="Candara" panose="020E0502030303020204" pitchFamily="34" charset="0"/>
              </a:rPr>
              <a:t>Moderada</a:t>
            </a:r>
            <a:r>
              <a:rPr lang="pt-PT" sz="2200" dirty="0">
                <a:latin typeface="Candara" panose="020E0502030303020204" pitchFamily="34" charset="0"/>
              </a:rPr>
              <a:t>, com base na matriz abaixo</a:t>
            </a:r>
          </a:p>
          <a:p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E958FE-1801-40F0-83F3-1ED716BA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284984"/>
            <a:ext cx="7506580" cy="342550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FE01131-6407-4A24-95EA-CBC464ED8C4B}"/>
              </a:ext>
            </a:extLst>
          </p:cNvPr>
          <p:cNvSpPr/>
          <p:nvPr/>
        </p:nvSpPr>
        <p:spPr>
          <a:xfrm>
            <a:off x="1835696" y="1279431"/>
            <a:ext cx="5472608" cy="6454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LM</a:t>
            </a: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= </a:t>
            </a:r>
            <a:r>
              <a:rPr kumimoji="0" lang="pt-P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PLM</a:t>
            </a: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+ </a:t>
            </a:r>
            <a:r>
              <a:rPr kumimoji="0" lang="pt-P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SL (SLEF       SLM</a:t>
            </a: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)</a:t>
            </a:r>
          </a:p>
        </p:txBody>
      </p: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F8F14A4B-CD3C-44CA-A532-67DFED664654}"/>
              </a:ext>
            </a:extLst>
          </p:cNvPr>
          <p:cNvCxnSpPr/>
          <p:nvPr/>
        </p:nvCxnSpPr>
        <p:spPr>
          <a:xfrm>
            <a:off x="5248998" y="1608041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99782FF3-3CE7-431D-8320-1F1647B9D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44" y="18256"/>
            <a:ext cx="1368152" cy="104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366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B36A6-EFEB-4DED-9FF0-8908569C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800" dirty="0"/>
              <a:t>Processo de Análise FAIR</a:t>
            </a:r>
            <a:br>
              <a:rPr lang="pt-PT" sz="2800" dirty="0"/>
            </a:br>
            <a:r>
              <a:rPr lang="pt-PT" sz="2400" dirty="0">
                <a:solidFill>
                  <a:srgbClr val="7030A0"/>
                </a:solidFill>
              </a:rPr>
              <a:t>Etapa 4. Determinar e Articular Risco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E0A5C0B-AF2C-4115-ABB0-3226B5633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0905" y="1152835"/>
            <a:ext cx="9158808" cy="5356081"/>
          </a:xfrm>
        </p:spPr>
        <p:txBody>
          <a:bodyPr>
            <a:normAutofit/>
          </a:bodyPr>
          <a:lstStyle/>
          <a:p>
            <a:pPr marL="269875" indent="-269875" algn="just">
              <a:lnSpc>
                <a:spcPct val="110000"/>
              </a:lnSpc>
              <a:spcBef>
                <a:spcPts val="600"/>
              </a:spcBef>
            </a:pPr>
            <a:r>
              <a:rPr lang="pt-PT" sz="2000" dirty="0">
                <a:latin typeface="Candara" panose="020E0502030303020204" pitchFamily="34" charset="0"/>
              </a:rPr>
              <a:t>Assumindo que o exemplo de matriz foi “aprovado” pela liderança da Organização, o Risco associado a este cenário seria </a:t>
            </a:r>
            <a:r>
              <a:rPr lang="pt-PT" sz="2000" b="1" dirty="0">
                <a:solidFill>
                  <a:srgbClr val="FF0000"/>
                </a:solidFill>
                <a:latin typeface="Candara" panose="020E0502030303020204" pitchFamily="34" charset="0"/>
              </a:rPr>
              <a:t>Baixo</a:t>
            </a:r>
            <a:r>
              <a:rPr lang="pt-PT" sz="2000" dirty="0">
                <a:solidFill>
                  <a:srgbClr val="FF0000"/>
                </a:solidFill>
                <a:latin typeface="Candara" panose="020E0502030303020204" pitchFamily="34" charset="0"/>
              </a:rPr>
              <a:t> </a:t>
            </a:r>
            <a:r>
              <a:rPr lang="pt-PT" sz="2000" dirty="0">
                <a:latin typeface="Candara" panose="020E0502030303020204" pitchFamily="34" charset="0"/>
              </a:rPr>
              <a:t>– com base numa provável </a:t>
            </a:r>
            <a:r>
              <a:rPr lang="pt-PT" sz="2000" b="1" dirty="0">
                <a:latin typeface="Candara" panose="020E0502030303020204" pitchFamily="34" charset="0"/>
              </a:rPr>
              <a:t>LEF</a:t>
            </a:r>
            <a:r>
              <a:rPr lang="pt-PT" sz="2000" dirty="0">
                <a:solidFill>
                  <a:srgbClr val="FF0000"/>
                </a:solidFill>
                <a:latin typeface="Candara" panose="020E0502030303020204" pitchFamily="34" charset="0"/>
              </a:rPr>
              <a:t> </a:t>
            </a:r>
            <a:r>
              <a:rPr lang="pt-PT" sz="2000" b="1" dirty="0">
                <a:solidFill>
                  <a:srgbClr val="FF0000"/>
                </a:solidFill>
                <a:latin typeface="Candara" panose="020E0502030303020204" pitchFamily="34" charset="0"/>
              </a:rPr>
              <a:t>Baixa</a:t>
            </a:r>
            <a:r>
              <a:rPr lang="pt-PT" sz="2000" b="1" dirty="0">
                <a:latin typeface="Candara" panose="020E0502030303020204" pitchFamily="34" charset="0"/>
              </a:rPr>
              <a:t> </a:t>
            </a:r>
            <a:r>
              <a:rPr lang="pt-PT" sz="2000" dirty="0">
                <a:latin typeface="Candara" panose="020E0502030303020204" pitchFamily="34" charset="0"/>
              </a:rPr>
              <a:t>(entre 0,1 e 1 vez por ano) e uma magnitude de perda (</a:t>
            </a:r>
            <a:r>
              <a:rPr lang="pt-PT" sz="2000" b="1" dirty="0">
                <a:latin typeface="Candara" panose="020E0502030303020204" pitchFamily="34" charset="0"/>
              </a:rPr>
              <a:t>LM</a:t>
            </a:r>
            <a:r>
              <a:rPr lang="pt-PT" sz="2000" dirty="0">
                <a:latin typeface="Candara" panose="020E0502030303020204" pitchFamily="34" charset="0"/>
              </a:rPr>
              <a:t>) provável </a:t>
            </a:r>
            <a:r>
              <a:rPr lang="pt-PT" sz="2000" b="1" dirty="0">
                <a:solidFill>
                  <a:srgbClr val="FF0000"/>
                </a:solidFill>
                <a:latin typeface="Candara" panose="020E0502030303020204" pitchFamily="34" charset="0"/>
              </a:rPr>
              <a:t>Moderada</a:t>
            </a:r>
            <a:r>
              <a:rPr lang="pt-PT" sz="2000" dirty="0">
                <a:latin typeface="Candara" panose="020E0502030303020204" pitchFamily="34" charset="0"/>
              </a:rPr>
              <a:t> (entre 100 mil € e 1 milhão €) por ano.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0976148-1400-4C11-B536-5A8535D21977}"/>
              </a:ext>
            </a:extLst>
          </p:cNvPr>
          <p:cNvSpPr/>
          <p:nvPr/>
        </p:nvSpPr>
        <p:spPr>
          <a:xfrm>
            <a:off x="9540552" y="576557"/>
            <a:ext cx="144016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3185528-3458-4245-872D-9F07340AA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5864286" cy="294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4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58A2A8-2EE5-10C4-63B4-04EF8C819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800" dirty="0"/>
              <a:t>Probabilidade e Frequência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C770140-D1A8-A39C-7530-617402A83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1"/>
            <a:ext cx="9144000" cy="558641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pt-PT" dirty="0">
                <a:latin typeface="Candara" panose="020E0502030303020204" pitchFamily="34" charset="0"/>
              </a:rPr>
              <a:t>Para eventos que possam ocorrer mais de uma vez por ano, a lógica a seguir é expressá-los em termos de </a:t>
            </a:r>
            <a:r>
              <a:rPr lang="pt-PT" b="1" dirty="0">
                <a:latin typeface="Candara" panose="020E0502030303020204" pitchFamily="34" charset="0"/>
              </a:rPr>
              <a:t>frequência</a:t>
            </a:r>
            <a:r>
              <a:rPr lang="pt-PT" dirty="0">
                <a:latin typeface="Candara" panose="020E0502030303020204" pitchFamily="34" charset="0"/>
              </a:rPr>
              <a:t> – por exemplo, </a:t>
            </a:r>
            <a:r>
              <a:rPr lang="pt-PT" b="1" dirty="0">
                <a:latin typeface="Candara" panose="020E0502030303020204" pitchFamily="34" charset="0"/>
              </a:rPr>
              <a:t>três vezes por ano</a:t>
            </a:r>
            <a:r>
              <a:rPr lang="pt-PT" dirty="0">
                <a:latin typeface="Candara" panose="020E0502030303020204" pitchFamily="34" charset="0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pt-PT" dirty="0">
                <a:latin typeface="Candara" panose="020E0502030303020204" pitchFamily="34" charset="0"/>
              </a:rPr>
              <a:t>Isto resolve a limitação associada a “</a:t>
            </a:r>
            <a:r>
              <a:rPr lang="pt-PT" i="1" dirty="0" err="1">
                <a:latin typeface="Candara" panose="020E0502030303020204" pitchFamily="34" charset="0"/>
              </a:rPr>
              <a:t>probability</a:t>
            </a:r>
            <a:r>
              <a:rPr lang="pt-PT" dirty="0">
                <a:latin typeface="Candara" panose="020E0502030303020204" pitchFamily="34" charset="0"/>
              </a:rPr>
              <a:t>” e “</a:t>
            </a:r>
            <a:r>
              <a:rPr lang="pt-PT" i="1" dirty="0" err="1">
                <a:latin typeface="Candara" panose="020E0502030303020204" pitchFamily="34" charset="0"/>
              </a:rPr>
              <a:t>likelihood</a:t>
            </a:r>
            <a:r>
              <a:rPr lang="pt-PT" dirty="0">
                <a:latin typeface="Candara" panose="020E0502030303020204" pitchFamily="34" charset="0"/>
              </a:rPr>
              <a:t>”, pois nenhum deles permite facilmente contabilizar eventos que devem ocorrer mais de uma vez por ano (ou qualquer período de tempo que esteja a ser utilizado). </a:t>
            </a:r>
          </a:p>
          <a:p>
            <a:pPr lvl="1">
              <a:lnSpc>
                <a:spcPct val="120000"/>
              </a:lnSpc>
            </a:pPr>
            <a:r>
              <a:rPr lang="pt-PT" dirty="0">
                <a:latin typeface="Candara" panose="020E0502030303020204" pitchFamily="34" charset="0"/>
              </a:rPr>
              <a:t>Ex: Num prazo anual, a “</a:t>
            </a:r>
            <a:r>
              <a:rPr lang="pt-PT" i="1" dirty="0" err="1">
                <a:latin typeface="Candara" panose="020E0502030303020204" pitchFamily="34" charset="0"/>
              </a:rPr>
              <a:t>likelihood</a:t>
            </a:r>
            <a:r>
              <a:rPr lang="pt-PT" dirty="0">
                <a:latin typeface="Candara" panose="020E0502030303020204" pitchFamily="34" charset="0"/>
              </a:rPr>
              <a:t>” de uma infeção por </a:t>
            </a:r>
            <a:r>
              <a:rPr lang="pt-PT" u="sng" dirty="0">
                <a:latin typeface="Candara" panose="020E0502030303020204" pitchFamily="34" charset="0"/>
              </a:rPr>
              <a:t>vírus de computador</a:t>
            </a:r>
            <a:r>
              <a:rPr lang="pt-PT" dirty="0">
                <a:latin typeface="Candara" panose="020E0502030303020204" pitchFamily="34" charset="0"/>
              </a:rPr>
              <a:t> ocorrer, pode ser a mesma de, p. ex., uma </a:t>
            </a:r>
            <a:r>
              <a:rPr lang="pt-PT" u="sng" dirty="0">
                <a:latin typeface="Candara" panose="020E0502030303020204" pitchFamily="34" charset="0"/>
              </a:rPr>
              <a:t>quebra de energia</a:t>
            </a:r>
            <a:r>
              <a:rPr lang="pt-PT" dirty="0">
                <a:latin typeface="Candara" panose="020E0502030303020204" pitchFamily="34" charset="0"/>
              </a:rPr>
              <a:t>. Ambos podem ser "</a:t>
            </a:r>
            <a:r>
              <a:rPr lang="pt-PT" b="1" dirty="0">
                <a:latin typeface="Candara" panose="020E0502030303020204" pitchFamily="34" charset="0"/>
              </a:rPr>
              <a:t>altamente prováveis</a:t>
            </a:r>
            <a:r>
              <a:rPr lang="pt-PT" dirty="0">
                <a:latin typeface="Candara" panose="020E0502030303020204" pitchFamily="34" charset="0"/>
              </a:rPr>
              <a:t>“, porém, é quase certo que um seja </a:t>
            </a:r>
            <a:r>
              <a:rPr lang="pt-PT" b="1" dirty="0">
                <a:latin typeface="Candara" panose="020E0502030303020204" pitchFamily="34" charset="0"/>
              </a:rPr>
              <a:t>mais frequente </a:t>
            </a:r>
            <a:r>
              <a:rPr lang="pt-PT" dirty="0">
                <a:latin typeface="Candara" panose="020E0502030303020204" pitchFamily="34" charset="0"/>
              </a:rPr>
              <a:t>do que o outro e, portanto, frequência é o termo mais útil. </a:t>
            </a:r>
          </a:p>
          <a:p>
            <a:pPr>
              <a:lnSpc>
                <a:spcPct val="120000"/>
              </a:lnSpc>
            </a:pPr>
            <a:r>
              <a:rPr lang="pt-PT" dirty="0">
                <a:latin typeface="Candara" panose="020E0502030303020204" pitchFamily="34" charset="0"/>
              </a:rPr>
              <a:t>Esta é uma das razões pelas quais nas análises FAIR, se utiliza mais </a:t>
            </a:r>
            <a:r>
              <a:rPr lang="pt-PT" b="1" dirty="0">
                <a:latin typeface="Candara" panose="020E0502030303020204" pitchFamily="34" charset="0"/>
              </a:rPr>
              <a:t>frequência</a:t>
            </a:r>
            <a:r>
              <a:rPr lang="pt-PT" dirty="0">
                <a:latin typeface="Candara" panose="020E0502030303020204" pitchFamily="34" charset="0"/>
              </a:rPr>
              <a:t> do que </a:t>
            </a:r>
            <a:r>
              <a:rPr lang="pt-PT" i="1" dirty="0" err="1">
                <a:latin typeface="Candara" panose="020E0502030303020204" pitchFamily="34" charset="0"/>
              </a:rPr>
              <a:t>probability</a:t>
            </a:r>
            <a:r>
              <a:rPr lang="pt-PT" i="1" dirty="0">
                <a:latin typeface="Candara" panose="020E0502030303020204" pitchFamily="34" charset="0"/>
              </a:rPr>
              <a:t> </a:t>
            </a:r>
            <a:r>
              <a:rPr lang="pt-PT" dirty="0">
                <a:latin typeface="Candara" panose="020E0502030303020204" pitchFamily="34" charset="0"/>
              </a:rPr>
              <a:t>ou </a:t>
            </a:r>
            <a:r>
              <a:rPr lang="pt-PT" i="1" dirty="0" err="1">
                <a:latin typeface="Candara" panose="020E0502030303020204" pitchFamily="34" charset="0"/>
              </a:rPr>
              <a:t>likelihood</a:t>
            </a:r>
            <a:r>
              <a:rPr lang="pt-PT" dirty="0">
                <a:latin typeface="Candara" panose="020E05020303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69065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E4388590-D6B9-43B0-A08F-D37FC95F6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4874" y="5744259"/>
            <a:ext cx="9143999" cy="69470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Decomposição do Risco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FA6AEF-3A5A-4CB7-9247-EE17CE43C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800" dirty="0"/>
              <a:t>FAIR - Processo de análise </a:t>
            </a:r>
            <a:br>
              <a:rPr lang="pt-PT" sz="2800" dirty="0"/>
            </a:b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Top-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Down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Building-Blocks</a:t>
            </a:r>
            <a:endParaRPr lang="pt-PT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CFA99E8-DDC7-4E7F-8B4A-38B8B45680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21" t="2781" r="8353" b="4919"/>
          <a:stretch/>
        </p:blipFill>
        <p:spPr>
          <a:xfrm>
            <a:off x="1795422" y="1119290"/>
            <a:ext cx="7200798" cy="421863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E9AF73E-7FC6-4EFE-9EB0-00DB525DA03D}"/>
              </a:ext>
            </a:extLst>
          </p:cNvPr>
          <p:cNvSpPr txBox="1"/>
          <p:nvPr/>
        </p:nvSpPr>
        <p:spPr>
          <a:xfrm>
            <a:off x="5555047" y="4352767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Dificulty</a:t>
            </a:r>
            <a:endParaRPr kumimoji="0" lang="pt-PT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Complexity</a:t>
            </a:r>
            <a:endParaRPr kumimoji="0" lang="pt-PT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F1028623-B142-405B-94E9-77F546AD587C}"/>
              </a:ext>
            </a:extLst>
          </p:cNvPr>
          <p:cNvCxnSpPr>
            <a:cxnSpLocks/>
          </p:cNvCxnSpPr>
          <p:nvPr/>
        </p:nvCxnSpPr>
        <p:spPr>
          <a:xfrm flipV="1">
            <a:off x="5975866" y="3798403"/>
            <a:ext cx="0" cy="615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AE7C84E8-3B6E-4C40-BB92-1B8467A2C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692" y="4344135"/>
            <a:ext cx="2297703" cy="135773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E279D6-9EB9-4701-9B45-803C33FC8B5F}"/>
              </a:ext>
            </a:extLst>
          </p:cNvPr>
          <p:cNvSpPr txBox="1"/>
          <p:nvPr/>
        </p:nvSpPr>
        <p:spPr>
          <a:xfrm>
            <a:off x="2267744" y="1253363"/>
            <a:ext cx="288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Frequência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Entre 0,1 e 1 vez por 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20BC64B-F17F-4055-A9F8-7EE0E3E4F285}"/>
              </a:ext>
            </a:extLst>
          </p:cNvPr>
          <p:cNvSpPr txBox="1"/>
          <p:nvPr/>
        </p:nvSpPr>
        <p:spPr>
          <a:xfrm>
            <a:off x="6134557" y="1268760"/>
            <a:ext cx="3042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PT" sz="2000" dirty="0">
                <a:solidFill>
                  <a:srgbClr val="FF0000"/>
                </a:solidFill>
                <a:latin typeface="Candara" panose="020E0502030303020204" pitchFamily="34" charset="0"/>
              </a:rPr>
              <a:t>Impacto</a:t>
            </a:r>
          </a:p>
          <a:p>
            <a:pPr lvl="0">
              <a:defRPr/>
            </a:pPr>
            <a:r>
              <a:rPr lang="pt-PT" sz="2000" dirty="0">
                <a:solidFill>
                  <a:srgbClr val="FF0000"/>
                </a:solidFill>
                <a:latin typeface="Candara" panose="020E0502030303020204" pitchFamily="34" charset="0"/>
              </a:rPr>
              <a:t>entre 100 mil € e 1 milhão €</a:t>
            </a:r>
            <a:endParaRPr kumimoji="0" lang="pt-PT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71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09A5EA-D3AD-DCC0-3FEF-8D21C58F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800" dirty="0"/>
              <a:t>Probabilidade e Frequência (2)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3ADD15D-771E-F9DE-271A-D17AEAF06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84620"/>
            <a:ext cx="9252520" cy="48246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PT" dirty="0">
                <a:latin typeface="Candara" panose="020E0502030303020204" pitchFamily="34" charset="0"/>
              </a:rPr>
              <a:t>Entretanto,  a </a:t>
            </a:r>
            <a:r>
              <a:rPr lang="pt-PT" b="1" dirty="0">
                <a:latin typeface="Candara" panose="020E0502030303020204" pitchFamily="34" charset="0"/>
              </a:rPr>
              <a:t>frequência</a:t>
            </a:r>
            <a:r>
              <a:rPr lang="pt-PT" dirty="0">
                <a:latin typeface="Candara" panose="020E0502030303020204" pitchFamily="34" charset="0"/>
              </a:rPr>
              <a:t> também tem </a:t>
            </a:r>
            <a:r>
              <a:rPr lang="pt-PT" u="sng" dirty="0">
                <a:latin typeface="Candara" panose="020E0502030303020204" pitchFamily="34" charset="0"/>
              </a:rPr>
              <a:t>uma limitação</a:t>
            </a:r>
            <a:r>
              <a:rPr lang="pt-PT" dirty="0">
                <a:latin typeface="Candara" panose="020E0502030303020204" pitchFamily="34" charset="0"/>
              </a:rPr>
              <a:t>, já que não se pode utilizar para eventos que só </a:t>
            </a:r>
            <a:r>
              <a:rPr lang="pt-PT" b="1" dirty="0">
                <a:latin typeface="Candara" panose="020E0502030303020204" pitchFamily="34" charset="0"/>
              </a:rPr>
              <a:t>podem acontecer uma vez</a:t>
            </a:r>
            <a:r>
              <a:rPr lang="pt-PT" dirty="0">
                <a:latin typeface="Candara" panose="020E0502030303020204" pitchFamily="34" charset="0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pt-PT" sz="2200" dirty="0">
                <a:latin typeface="Candara" panose="020E0502030303020204" pitchFamily="34" charset="0"/>
              </a:rPr>
              <a:t>Por exemplo, não se utilizaria frequência se estivesse a falar sobre o risco associado ao nosso </a:t>
            </a:r>
            <a:r>
              <a:rPr lang="pt-PT" sz="2200" b="1" dirty="0">
                <a:latin typeface="Candara" panose="020E0502030303020204" pitchFamily="34" charset="0"/>
              </a:rPr>
              <a:t>SOL</a:t>
            </a:r>
            <a:r>
              <a:rPr lang="pt-PT" sz="2200" dirty="0">
                <a:latin typeface="Candara" panose="020E0502030303020204" pitchFamily="34" charset="0"/>
              </a:rPr>
              <a:t> a transformar-se numa </a:t>
            </a:r>
            <a:r>
              <a:rPr lang="pt-PT" sz="2200" b="1" dirty="0">
                <a:latin typeface="Candara" panose="020E0502030303020204" pitchFamily="34" charset="0"/>
              </a:rPr>
              <a:t>estrela anã branca</a:t>
            </a:r>
            <a:r>
              <a:rPr lang="pt-PT" sz="2200" dirty="0">
                <a:latin typeface="Candara" panose="020E0502030303020204" pitchFamily="34" charset="0"/>
              </a:rPr>
              <a:t>. Esse evento só acontecerá… </a:t>
            </a:r>
            <a:r>
              <a:rPr lang="pt-PT" sz="2200" dirty="0">
                <a:solidFill>
                  <a:srgbClr val="FF0000"/>
                </a:solidFill>
                <a:latin typeface="Candara" panose="020E0502030303020204" pitchFamily="34" charset="0"/>
              </a:rPr>
              <a:t>uma vez</a:t>
            </a:r>
            <a:r>
              <a:rPr lang="pt-PT" sz="2200" dirty="0">
                <a:latin typeface="Candara" panose="020E0502030303020204" pitchFamily="34" charset="0"/>
              </a:rPr>
              <a:t>...</a:t>
            </a:r>
          </a:p>
          <a:p>
            <a:pPr>
              <a:lnSpc>
                <a:spcPct val="100000"/>
              </a:lnSpc>
            </a:pPr>
            <a:r>
              <a:rPr lang="pt-PT" sz="2200" dirty="0">
                <a:latin typeface="Candara" panose="020E0502030303020204" pitchFamily="34" charset="0"/>
              </a:rPr>
              <a:t>A boa notícia é que se pode facilmente converter uma estimativa </a:t>
            </a:r>
            <a:r>
              <a:rPr lang="pt-PT" dirty="0">
                <a:latin typeface="Candara" panose="020E0502030303020204" pitchFamily="34" charset="0"/>
              </a:rPr>
              <a:t>de </a:t>
            </a:r>
            <a:r>
              <a:rPr lang="pt-PT" b="1" dirty="0">
                <a:latin typeface="Candara" panose="020E0502030303020204" pitchFamily="34" charset="0"/>
              </a:rPr>
              <a:t>probabilidade</a:t>
            </a:r>
            <a:r>
              <a:rPr lang="pt-PT" dirty="0">
                <a:latin typeface="Candara" panose="020E0502030303020204" pitchFamily="34" charset="0"/>
              </a:rPr>
              <a:t> em </a:t>
            </a:r>
            <a:r>
              <a:rPr lang="pt-PT" b="1" dirty="0">
                <a:latin typeface="Candara" panose="020E0502030303020204" pitchFamily="34" charset="0"/>
              </a:rPr>
              <a:t>frequência</a:t>
            </a:r>
            <a:r>
              <a:rPr lang="pt-PT" dirty="0">
                <a:latin typeface="Candara" panose="020E0502030303020204" pitchFamily="34" charset="0"/>
              </a:rPr>
              <a:t>, em quase todos os casos… basta </a:t>
            </a:r>
            <a:r>
              <a:rPr lang="pt-PT" dirty="0">
                <a:solidFill>
                  <a:srgbClr val="FF0000"/>
                </a:solidFill>
                <a:latin typeface="Candara" panose="020E0502030303020204" pitchFamily="34" charset="0"/>
              </a:rPr>
              <a:t>anualizá-la</a:t>
            </a:r>
            <a:r>
              <a:rPr lang="pt-PT" dirty="0">
                <a:latin typeface="Candara" panose="020E0502030303020204" pitchFamily="34" charset="0"/>
              </a:rPr>
              <a:t>: </a:t>
            </a:r>
          </a:p>
          <a:p>
            <a:pPr lvl="1">
              <a:lnSpc>
                <a:spcPct val="100000"/>
              </a:lnSpc>
            </a:pPr>
            <a:r>
              <a:rPr lang="pt-PT" sz="2200" dirty="0">
                <a:latin typeface="Candara" panose="020E0502030303020204" pitchFamily="34" charset="0"/>
              </a:rPr>
              <a:t>Ex: Se houver uma probabilidade de </a:t>
            </a:r>
            <a:r>
              <a:rPr lang="pt-PT" sz="2200" dirty="0">
                <a:solidFill>
                  <a:srgbClr val="FF0000"/>
                </a:solidFill>
                <a:latin typeface="Candara" panose="020E0502030303020204" pitchFamily="34" charset="0"/>
              </a:rPr>
              <a:t>5% </a:t>
            </a:r>
            <a:r>
              <a:rPr lang="pt-PT" sz="2200" dirty="0">
                <a:latin typeface="Candara" panose="020E0502030303020204" pitchFamily="34" charset="0"/>
              </a:rPr>
              <a:t>de um sistema externo ser </a:t>
            </a:r>
            <a:r>
              <a:rPr lang="pt-PT" sz="2200" i="1" dirty="0" err="1">
                <a:latin typeface="Candara" panose="020E0502030303020204" pitchFamily="34" charset="0"/>
              </a:rPr>
              <a:t>hackeado</a:t>
            </a:r>
            <a:r>
              <a:rPr lang="pt-PT" sz="2200" dirty="0">
                <a:latin typeface="Candara" panose="020E0502030303020204" pitchFamily="34" charset="0"/>
              </a:rPr>
              <a:t> num  ano, essa probabilidade é equivalente a uma frequência de 5 vezes em 100 anos, ou seja 1 vez em cada 20 anos, ou  0,5 em 10 anos e 0,05 (</a:t>
            </a:r>
            <a:r>
              <a:rPr lang="pt-PT" sz="2200" dirty="0">
                <a:solidFill>
                  <a:srgbClr val="FF0000"/>
                </a:solidFill>
                <a:latin typeface="Candara" panose="020E0502030303020204" pitchFamily="34" charset="0"/>
              </a:rPr>
              <a:t>5%</a:t>
            </a:r>
            <a:r>
              <a:rPr lang="pt-PT" sz="2200" dirty="0">
                <a:latin typeface="Candara" panose="020E0502030303020204" pitchFamily="34" charset="0"/>
              </a:rPr>
              <a:t>) num ano .</a:t>
            </a:r>
          </a:p>
        </p:txBody>
      </p:sp>
    </p:spTree>
    <p:extLst>
      <p:ext uri="{BB962C8B-B14F-4D97-AF65-F5344CB8AC3E}">
        <p14:creationId xmlns:p14="http://schemas.microsoft.com/office/powerpoint/2010/main" val="427347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E8569-1331-44BD-BF9C-5C31E26CD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sz="2800" dirty="0"/>
              <a:t>Metodologias qualitativa </a:t>
            </a:r>
            <a:r>
              <a:rPr lang="pt-PT" sz="2800" i="1" dirty="0" err="1"/>
              <a:t>vs</a:t>
            </a:r>
            <a:r>
              <a:rPr lang="pt-PT" sz="2800" dirty="0"/>
              <a:t> quantitativa</a:t>
            </a:r>
            <a:br>
              <a:rPr lang="pt-PT" sz="3200" dirty="0"/>
            </a:br>
            <a:r>
              <a:rPr lang="pt-PT" sz="2400" dirty="0"/>
              <a:t>Substituição simples de </a:t>
            </a:r>
            <a:r>
              <a:rPr lang="pt-PT" sz="2400" i="1" dirty="0"/>
              <a:t>Matriz de Risco</a:t>
            </a:r>
            <a:r>
              <a:rPr lang="pt-PT" sz="2400" dirty="0"/>
              <a:t> por valores Quantitativo </a:t>
            </a: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C85C844E-E6B0-4B6E-8FF0-A4A194EED8D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7504" y="1223237"/>
          <a:ext cx="9036496" cy="488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8472">
                  <a:extLst>
                    <a:ext uri="{9D8B030D-6E8A-4147-A177-3AD203B41FA5}">
                      <a16:colId xmlns:a16="http://schemas.microsoft.com/office/drawing/2014/main" val="445934116"/>
                    </a:ext>
                  </a:extLst>
                </a:gridCol>
                <a:gridCol w="4788024">
                  <a:extLst>
                    <a:ext uri="{9D8B030D-6E8A-4147-A177-3AD203B41FA5}">
                      <a16:colId xmlns:a16="http://schemas.microsoft.com/office/drawing/2014/main" val="1656150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FFFF00"/>
                          </a:solidFill>
                        </a:rPr>
                        <a:t>Em vez de: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FFFF00"/>
                          </a:solidFill>
                        </a:rPr>
                        <a:t>Substituir por: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668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600" dirty="0">
                          <a:latin typeface="Candara" panose="020E0502030303020204" pitchFamily="34" charset="0"/>
                        </a:rPr>
                        <a:t>Probabilidade de classificação numa escala de 1 a 5 ou de “baixa” a “alta”. Ex: “Probabilidade de X é 2” ou “Probabilidade de X é média”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dirty="0">
                          <a:latin typeface="Candara" panose="020E0502030303020204" pitchFamily="34" charset="0"/>
                        </a:rPr>
                        <a:t>Estimar a </a:t>
                      </a:r>
                      <a:r>
                        <a:rPr lang="pt-PT" sz="1600" b="1" dirty="0">
                          <a:latin typeface="Candara" panose="020E0502030303020204" pitchFamily="34" charset="0"/>
                        </a:rPr>
                        <a:t>probabilidade/Frequência</a:t>
                      </a:r>
                      <a:r>
                        <a:rPr lang="pt-PT" sz="1600" dirty="0">
                          <a:latin typeface="Candara" panose="020E0502030303020204" pitchFamily="34" charset="0"/>
                        </a:rPr>
                        <a:t> de o evento ocorrer num determinado período de tempo (1 ano): “</a:t>
                      </a:r>
                      <a:r>
                        <a:rPr lang="pt-PT" sz="1600" i="1" dirty="0">
                          <a:latin typeface="Candara" panose="020E0502030303020204" pitchFamily="34" charset="0"/>
                        </a:rPr>
                        <a:t>O evento X tem 10% de chance de ocorrer nos próximos 12 meses</a:t>
                      </a:r>
                      <a:r>
                        <a:rPr lang="pt-PT" sz="1600" dirty="0">
                          <a:latin typeface="Candara" panose="020E0502030303020204" pitchFamily="34" charset="0"/>
                        </a:rPr>
                        <a:t>.”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755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600" dirty="0">
                          <a:latin typeface="Candara" panose="020E0502030303020204" pitchFamily="34" charset="0"/>
                        </a:rPr>
                        <a:t>Avaliar o impacto numa escala de 1 a 5 ou de “baixo” a “alto”. Ex: “Impacto de X é 2” ou “Impacto de X é médio”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dirty="0">
                          <a:latin typeface="Candara" panose="020E0502030303020204" pitchFamily="34" charset="0"/>
                        </a:rPr>
                        <a:t>Estimar um </a:t>
                      </a:r>
                      <a:r>
                        <a:rPr lang="pt-PT" sz="1600" b="1" dirty="0">
                          <a:latin typeface="Candara" panose="020E0502030303020204" pitchFamily="34" charset="0"/>
                        </a:rPr>
                        <a:t>intervalo de confiança </a:t>
                      </a:r>
                      <a:r>
                        <a:rPr lang="pt-PT" sz="1600" dirty="0">
                          <a:latin typeface="Candara" panose="020E0502030303020204" pitchFamily="34" charset="0"/>
                        </a:rPr>
                        <a:t>de 90% para uma perda monetária. Ex:</a:t>
                      </a:r>
                    </a:p>
                    <a:p>
                      <a:r>
                        <a:rPr lang="pt-PT" sz="1600" dirty="0">
                          <a:latin typeface="Candara" panose="020E0502030303020204" pitchFamily="34" charset="0"/>
                        </a:rPr>
                        <a:t>“Se o evento X ocorrer, há 90% de chance de que o prejuízo seja entre 1 e 8 milhões €.”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53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600" dirty="0">
                          <a:latin typeface="Candara" panose="020E0502030303020204" pitchFamily="34" charset="0"/>
                        </a:rPr>
                        <a:t>Apresentar as pontuações de probabilidade e impacto numa matriz de risco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dirty="0">
                          <a:latin typeface="Candara" panose="020E0502030303020204" pitchFamily="34" charset="0"/>
                        </a:rPr>
                        <a:t>Utilizando a </a:t>
                      </a:r>
                      <a:r>
                        <a:rPr lang="pt-PT" sz="1600" i="1" dirty="0">
                          <a:latin typeface="Candara" panose="020E0502030303020204" pitchFamily="34" charset="0"/>
                        </a:rPr>
                        <a:t>probabilidade quantitativa </a:t>
                      </a:r>
                      <a:r>
                        <a:rPr lang="pt-PT" sz="1600" dirty="0">
                          <a:latin typeface="Candara" panose="020E0502030303020204" pitchFamily="34" charset="0"/>
                        </a:rPr>
                        <a:t>e o </a:t>
                      </a:r>
                      <a:r>
                        <a:rPr lang="pt-PT" sz="1600" i="1" dirty="0">
                          <a:latin typeface="Candara" panose="020E0502030303020204" pitchFamily="34" charset="0"/>
                        </a:rPr>
                        <a:t>impacto</a:t>
                      </a:r>
                      <a:r>
                        <a:rPr lang="pt-PT" sz="1600" dirty="0">
                          <a:latin typeface="Candara" panose="020E0502030303020204" pitchFamily="34" charset="0"/>
                        </a:rPr>
                        <a:t> para gerar uma “</a:t>
                      </a:r>
                      <a:r>
                        <a:rPr lang="pt-PT" sz="1600" b="1" dirty="0">
                          <a:latin typeface="Candara" panose="020E0502030303020204" pitchFamily="34" charset="0"/>
                        </a:rPr>
                        <a:t>LEC</a:t>
                      </a:r>
                      <a:r>
                        <a:rPr lang="pt-PT" sz="1600" dirty="0">
                          <a:latin typeface="Candara" panose="020E0502030303020204" pitchFamily="34" charset="0"/>
                        </a:rPr>
                        <a:t> (</a:t>
                      </a:r>
                      <a:r>
                        <a:rPr lang="pt-PT" sz="1600" b="1" dirty="0" err="1">
                          <a:latin typeface="Candara" panose="020E0502030303020204" pitchFamily="34" charset="0"/>
                        </a:rPr>
                        <a:t>Loss</a:t>
                      </a:r>
                      <a:r>
                        <a:rPr lang="pt-PT" sz="1600" b="1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pt-PT" sz="1600" b="1" dirty="0" err="1">
                          <a:latin typeface="Candara" panose="020E0502030303020204" pitchFamily="34" charset="0"/>
                        </a:rPr>
                        <a:t>Exceedance</a:t>
                      </a:r>
                      <a:r>
                        <a:rPr lang="pt-PT" sz="1600" b="1" dirty="0">
                          <a:latin typeface="Candara" panose="020E0502030303020204" pitchFamily="34" charset="0"/>
                        </a:rPr>
                        <a:t> Curve - Curva de Excedência de Perda)</a:t>
                      </a:r>
                      <a:r>
                        <a:rPr lang="pt-PT" sz="1600" dirty="0">
                          <a:latin typeface="Candara" panose="020E0502030303020204" pitchFamily="34" charset="0"/>
                        </a:rPr>
                        <a:t>” - uma abordagem quantitativa para expressar o risco - utilizando uma simples simulação de </a:t>
                      </a:r>
                      <a:r>
                        <a:rPr lang="pt-PT" sz="1600" b="1" dirty="0">
                          <a:latin typeface="Candara" panose="020E0502030303020204" pitchFamily="34" charset="0"/>
                        </a:rPr>
                        <a:t>Monte Carlo </a:t>
                      </a:r>
                      <a:r>
                        <a:rPr lang="pt-PT" sz="1600" dirty="0">
                          <a:latin typeface="Candara" panose="020E0502030303020204" pitchFamily="34" charset="0"/>
                        </a:rPr>
                        <a:t>feita em </a:t>
                      </a:r>
                      <a:r>
                        <a:rPr lang="pt-PT" sz="1600" b="1" dirty="0">
                          <a:latin typeface="Candara" panose="020E0502030303020204" pitchFamily="34" charset="0"/>
                        </a:rPr>
                        <a:t>Excel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79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600" dirty="0">
                          <a:latin typeface="Candara" panose="020E0502030303020204" pitchFamily="34" charset="0"/>
                        </a:rPr>
                        <a:t>Dividir ainda mais a matriz de risco em categorias de risco como “baixo / médio / alto” ou “verde / amarelo / vermelho” e procurar se se deve fazer algo mais e o que fazer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dirty="0">
                          <a:latin typeface="Candara" panose="020E0502030303020204" pitchFamily="34" charset="0"/>
                        </a:rPr>
                        <a:t>Comparando a </a:t>
                      </a:r>
                      <a:r>
                        <a:rPr lang="pt-PT" sz="1600" b="1" dirty="0">
                          <a:latin typeface="Candara" panose="020E0502030303020204" pitchFamily="34" charset="0"/>
                        </a:rPr>
                        <a:t>LEC </a:t>
                      </a:r>
                      <a:r>
                        <a:rPr lang="pt-PT" sz="1600" dirty="0">
                          <a:latin typeface="Candara" panose="020E0502030303020204" pitchFamily="34" charset="0"/>
                        </a:rPr>
                        <a:t>com uma curva de </a:t>
                      </a:r>
                      <a:r>
                        <a:rPr lang="pt-PT" sz="1600" b="1" dirty="0">
                          <a:latin typeface="Candara" panose="020E0502030303020204" pitchFamily="34" charset="0"/>
                        </a:rPr>
                        <a:t>tolerância ao risco</a:t>
                      </a:r>
                      <a:r>
                        <a:rPr lang="pt-PT" sz="1600" dirty="0">
                          <a:latin typeface="Candara" panose="020E0502030303020204" pitchFamily="34" charset="0"/>
                        </a:rPr>
                        <a:t> e priorizar as ações com base no retorno sobre a mitigação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827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650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7DA5A4-AB26-4C8C-BD40-8FE9703DF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9468544" cy="1106489"/>
          </a:xfrm>
        </p:spPr>
        <p:txBody>
          <a:bodyPr>
            <a:normAutofit/>
          </a:bodyPr>
          <a:lstStyle/>
          <a:p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Etapa 2: Avaliar a frequência do evento de perda (</a:t>
            </a:r>
            <a:r>
              <a:rPr kumimoji="0" lang="pt-PT" sz="2400" b="1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LEF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)</a:t>
            </a:r>
            <a:b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050309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</a:br>
            <a:r>
              <a:rPr lang="pt-PT" sz="1900" dirty="0"/>
              <a:t>Escalas </a:t>
            </a:r>
            <a:r>
              <a:rPr lang="pt-PT" sz="1900" dirty="0" err="1"/>
              <a:t>Semi-Quantitativas</a:t>
            </a:r>
            <a:r>
              <a:rPr lang="pt-PT" sz="1900" dirty="0"/>
              <a:t> p/ Frequência de Contacto (</a:t>
            </a:r>
            <a:r>
              <a:rPr lang="pt-PT" sz="1900" b="1" dirty="0"/>
              <a:t>CF</a:t>
            </a:r>
            <a:r>
              <a:rPr lang="pt-PT" sz="1900" dirty="0"/>
              <a:t>) e Probabilidade de Ação (</a:t>
            </a:r>
            <a:r>
              <a:rPr lang="pt-PT" sz="1900" b="1" dirty="0" err="1"/>
              <a:t>PoA</a:t>
            </a:r>
            <a:r>
              <a:rPr lang="pt-PT" sz="1900" dirty="0"/>
              <a:t>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5D70AA9-3275-414E-9D79-B6E2E318B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134916"/>
            <a:ext cx="9252521" cy="4351338"/>
          </a:xfrm>
        </p:spPr>
        <p:txBody>
          <a:bodyPr/>
          <a:lstStyle/>
          <a:p>
            <a:r>
              <a:rPr lang="pt-PT" sz="1800" dirty="0">
                <a:latin typeface="Candara" panose="020E0502030303020204" pitchFamily="34" charset="0"/>
              </a:rPr>
              <a:t>Na ausência de uma análise de risco totalmente quantitativa, pode sempre fazer-se o que pode ser designado de análise </a:t>
            </a:r>
            <a:r>
              <a:rPr lang="pt-PT" sz="1800" b="1" dirty="0">
                <a:latin typeface="Candara" panose="020E0502030303020204" pitchFamily="34" charset="0"/>
              </a:rPr>
              <a:t>quase quantitativa</a:t>
            </a:r>
            <a:r>
              <a:rPr lang="pt-PT" sz="1800" dirty="0">
                <a:latin typeface="Candara" panose="020E0502030303020204" pitchFamily="34" charset="0"/>
              </a:rPr>
              <a:t>. Isso envolve o uso de um conjunto de intervalos quantitativos predefinidos que foram rotulados usando termos qualitativos e, em seguida, aproveitando um conjunto de matrizes com base na ontologia FAIR. </a:t>
            </a:r>
          </a:p>
          <a:p>
            <a:endParaRPr lang="pt-PT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26DAB4B-C439-43A8-A554-7928D5B042A0}"/>
              </a:ext>
            </a:extLst>
          </p:cNvPr>
          <p:cNvGraphicFramePr>
            <a:graphicFrameLocks/>
          </p:cNvGraphicFramePr>
          <p:nvPr/>
        </p:nvGraphicFramePr>
        <p:xfrm>
          <a:off x="449794" y="2612612"/>
          <a:ext cx="8352928" cy="1964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464">
                  <a:extLst>
                    <a:ext uri="{9D8B030D-6E8A-4147-A177-3AD203B41FA5}">
                      <a16:colId xmlns:a16="http://schemas.microsoft.com/office/drawing/2014/main" val="2085276047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2782075280"/>
                    </a:ext>
                  </a:extLst>
                </a:gridCol>
              </a:tblGrid>
              <a:tr h="245311">
                <a:tc>
                  <a:txBody>
                    <a:bodyPr/>
                    <a:lstStyle/>
                    <a:p>
                      <a:pPr algn="ctr"/>
                      <a:r>
                        <a:rPr lang="pt-PT" sz="1600" b="1" i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Rating </a:t>
                      </a:r>
                      <a:endParaRPr lang="pt-PT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1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Description</a:t>
                      </a:r>
                      <a:endParaRPr lang="pt-PT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463620"/>
                  </a:ext>
                </a:extLst>
              </a:tr>
              <a:tr h="223010">
                <a:tc>
                  <a:txBody>
                    <a:bodyPr/>
                    <a:lstStyle/>
                    <a:p>
                      <a:r>
                        <a:rPr lang="pt-PT" sz="14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Very</a:t>
                      </a:r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pt-PT" sz="14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High</a:t>
                      </a:r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(VH)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&gt; 100 times per year</a:t>
                      </a:r>
                      <a:endParaRPr lang="pt-PT" sz="140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408905"/>
                  </a:ext>
                </a:extLst>
              </a:tr>
              <a:tr h="223010">
                <a:tc>
                  <a:txBody>
                    <a:bodyPr/>
                    <a:lstStyle/>
                    <a:p>
                      <a:r>
                        <a:rPr lang="pt-PT" sz="14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High</a:t>
                      </a:r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(H)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Between 10 and 100 times per year</a:t>
                      </a:r>
                      <a:endParaRPr lang="en-US" sz="140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778304"/>
                  </a:ext>
                </a:extLst>
              </a:tr>
              <a:tr h="365782">
                <a:tc>
                  <a:txBody>
                    <a:bodyPr/>
                    <a:lstStyle/>
                    <a:p>
                      <a:r>
                        <a:rPr lang="pt-PT" sz="1400" b="0" i="0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Moderate</a:t>
                      </a:r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(M)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Between 1 and 10 times per year</a:t>
                      </a:r>
                      <a:endParaRPr lang="en-US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480217"/>
                  </a:ext>
                </a:extLst>
              </a:tr>
              <a:tr h="349014">
                <a:tc>
                  <a:txBody>
                    <a:bodyPr/>
                    <a:lstStyle/>
                    <a:p>
                      <a:r>
                        <a:rPr lang="pt-PT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Low (L) </a:t>
                      </a:r>
                      <a:endParaRPr lang="pt-PT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Between 0, 1 and 1 times per year</a:t>
                      </a:r>
                      <a:endParaRPr lang="en-US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026724"/>
                  </a:ext>
                </a:extLst>
              </a:tr>
              <a:tr h="223010">
                <a:tc>
                  <a:txBody>
                    <a:bodyPr/>
                    <a:lstStyle/>
                    <a:p>
                      <a:r>
                        <a:rPr lang="pt-PT" sz="1400" b="0" i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Very Low (VL) </a:t>
                      </a:r>
                      <a:endParaRPr lang="pt-PT" sz="140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&lt; 0, 1 times per year (less than once every 10 years)</a:t>
                      </a:r>
                      <a:endParaRPr lang="en-US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208546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BC763740-0C94-4474-9160-FB6067FF816B}"/>
              </a:ext>
            </a:extLst>
          </p:cNvPr>
          <p:cNvSpPr txBox="1"/>
          <p:nvPr/>
        </p:nvSpPr>
        <p:spPr>
          <a:xfrm>
            <a:off x="2627784" y="2245644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Frequência de Contacto (</a:t>
            </a: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CF</a:t>
            </a: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D44892A-E316-4F7C-B7D0-3749E55EE525}"/>
              </a:ext>
            </a:extLst>
          </p:cNvPr>
          <p:cNvSpPr txBox="1"/>
          <p:nvPr/>
        </p:nvSpPr>
        <p:spPr>
          <a:xfrm>
            <a:off x="2987824" y="4571823"/>
            <a:ext cx="297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Probabilidade de Ação (</a:t>
            </a:r>
            <a:r>
              <a:rPr kumimoji="0" lang="pt-P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PoA</a:t>
            </a: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9E09E9B-FD86-4A36-871C-2E87A43E7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49" y="4869160"/>
            <a:ext cx="8064896" cy="20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95324"/>
      </p:ext>
    </p:extLst>
  </p:cSld>
  <p:clrMapOvr>
    <a:masterClrMapping/>
  </p:clrMapOvr>
</p:sld>
</file>

<file path=ppt/theme/theme1.xml><?xml version="1.0" encoding="utf-8"?>
<a:theme xmlns:a="http://schemas.openxmlformats.org/drawingml/2006/main" name="1_Modelo de apresentaçã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delo de apresentaçã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Modelo de apresentaçã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Modelo de apresentaçã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2D62FBD0504204D855B3822EDDE6156" ma:contentTypeVersion="" ma:contentTypeDescription="Criar um novo documento." ma:contentTypeScope="" ma:versionID="331b527627bab9a42b7d989cc4ff487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252505723ce797b840791b553e390a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9324F18-4BF6-4BD9-AD36-3BABF09F2007}"/>
</file>

<file path=customXml/itemProps2.xml><?xml version="1.0" encoding="utf-8"?>
<ds:datastoreItem xmlns:ds="http://schemas.openxmlformats.org/officeDocument/2006/customXml" ds:itemID="{949A663D-4D10-4EAF-ABC3-03DCBA27C398}"/>
</file>

<file path=customXml/itemProps3.xml><?xml version="1.0" encoding="utf-8"?>
<ds:datastoreItem xmlns:ds="http://schemas.openxmlformats.org/officeDocument/2006/customXml" ds:itemID="{77130421-9A93-43D6-8D80-D1BA201F9B19}"/>
</file>

<file path=docProps/app.xml><?xml version="1.0" encoding="utf-8"?>
<Properties xmlns="http://schemas.openxmlformats.org/officeDocument/2006/extended-properties" xmlns:vt="http://schemas.openxmlformats.org/officeDocument/2006/docPropsVTypes">
  <Template>Infusion.thmx</Template>
  <TotalTime>54030</TotalTime>
  <Words>9245</Words>
  <Application>Microsoft Office PowerPoint</Application>
  <PresentationFormat>Apresentação no Ecrã (4:3)</PresentationFormat>
  <Paragraphs>772</Paragraphs>
  <Slides>60</Slides>
  <Notes>2</Notes>
  <HiddenSlides>1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5</vt:i4>
      </vt:variant>
      <vt:variant>
        <vt:lpstr>Títulos dos diapositivos</vt:lpstr>
      </vt:variant>
      <vt:variant>
        <vt:i4>60</vt:i4>
      </vt:variant>
    </vt:vector>
  </HeadingPairs>
  <TitlesOfParts>
    <vt:vector size="73" baseType="lpstr">
      <vt:lpstr>acumin-pro</vt:lpstr>
      <vt:lpstr>Arial</vt:lpstr>
      <vt:lpstr>Calibri</vt:lpstr>
      <vt:lpstr>Calibri Light</vt:lpstr>
      <vt:lpstr>Calibri-Light</vt:lpstr>
      <vt:lpstr>Candara</vt:lpstr>
      <vt:lpstr>Georgia</vt:lpstr>
      <vt:lpstr>Wingdings</vt:lpstr>
      <vt:lpstr>1_Modelo de apresentação personalizado</vt:lpstr>
      <vt:lpstr>Modelo de apresentação personalizado</vt:lpstr>
      <vt:lpstr>4_Modelo de apresentação personalizado</vt:lpstr>
      <vt:lpstr>5_Modelo de apresentação personalizado</vt:lpstr>
      <vt:lpstr>Office Theme</vt:lpstr>
      <vt:lpstr>Apresentação do PowerPoint</vt:lpstr>
      <vt:lpstr>FAIR - Processo de análise  Top-Down Building-Blocks</vt:lpstr>
      <vt:lpstr>Processo de gestão de risco Enquadramento com a ISO/IEC 27005</vt:lpstr>
      <vt:lpstr>Abordagem FAIR Conversar acerca do Risco</vt:lpstr>
      <vt:lpstr>Abordagem FAIR Nova Taxonomia : incerteza … e suas medições e o risco</vt:lpstr>
      <vt:lpstr>Probabilidade e Frequência</vt:lpstr>
      <vt:lpstr>Probabilidade e Frequência (2)</vt:lpstr>
      <vt:lpstr>Metodologias qualitativa vs quantitativa Substituição simples de Matriz de Risco por valores Quantitativo </vt:lpstr>
      <vt:lpstr>Etapa 2: Avaliar a frequência do evento de perda (LEF) Escalas Semi-Quantitativas p/ Frequência de Contacto (CF) e Probabilidade de Ação (PoA)</vt:lpstr>
      <vt:lpstr>FAIR (Factor Analysis of Information Risk )  Processo de análise</vt:lpstr>
      <vt:lpstr>FAIR  Metodologia de Análise de Risco Base</vt:lpstr>
      <vt:lpstr>Processo de Análise Etapa 1: Âmbito/Construção do Cenário </vt:lpstr>
      <vt:lpstr>Metodologia e processo de análise de risco em FAIR  Etapa 1: Identificar os componentes do cenário (âmbito da análise) a. Identificar a parte interessada primária</vt:lpstr>
      <vt:lpstr>Etapa 1: Identificar os componentes do cenário (âmbito da análise) b. Identificação do (s) ativo (s) Serviço/s em risco</vt:lpstr>
      <vt:lpstr>Etapa 1: Identificar os componentes do cenário (âmbito da análise) c. Identificar a comunidade de ameaças - fontes e ações potenciais de ameaças</vt:lpstr>
      <vt:lpstr>Etapa 1: Identificar o cenário de perda (âmbito da análise) c. Identificar a comunidade/agentes de ameaças (2)</vt:lpstr>
      <vt:lpstr>Etapa 1: Identificar os componentes do cenário (âmbito da análise) d. Identificar o(s) evento (s) ou tipo de ameaça</vt:lpstr>
      <vt:lpstr>Etapa 1: Identificar os componentes do cenário (âmbito da análise) Decompor o cenário de perda</vt:lpstr>
      <vt:lpstr>Etapa 2: Avaliar a frequência do evento de perda (LEF) Decomposição do Risco </vt:lpstr>
      <vt:lpstr>Processo de Análise FAIR Etapa 2: Avaliar a frequência do evento de perda (LEF)</vt:lpstr>
      <vt:lpstr>Processo de Análise Etapa 2: Avaliar a frequência do evento de perda (LEF)</vt:lpstr>
      <vt:lpstr>Processo de Análise Etapa 2: Avaliar a frequência do evento de perda (LEF)</vt:lpstr>
      <vt:lpstr>Etapa 2: Avaliar a frequência do evento de perda (LEF) Frequência de eventos de ameaça (TEF)</vt:lpstr>
      <vt:lpstr>Etapa 2: Avaliar a frequência do evento de perda (LEF) Frequência de eventos de ameaça (TEF)</vt:lpstr>
      <vt:lpstr>Etapa 2: Avaliar a frequência do evento de perda (LEF) Frequência de eventos de ameaça (TEF)</vt:lpstr>
      <vt:lpstr>Etapa 2: Avaliar a frequência do evento de perda (LEF) Frequência de eventos de ameaça (TEF)</vt:lpstr>
      <vt:lpstr>Etapa 2: Avaliar a frequência do evento de perda (LEF) Escalas Semi-Qualitativas p/ Frequência de Contacto (CF) e Probabilidade de Ação (PoA)</vt:lpstr>
      <vt:lpstr>Etapa 2: Avaliar a frequência do evento de perda (LEF) Matriz de determinação da Threat Event Frequency (TEF)</vt:lpstr>
      <vt:lpstr>Etapa 2: Avaliar a frequência do evento de perda (LEF) Frequência de eventos de ameaça (TEF)</vt:lpstr>
      <vt:lpstr>Etapa 2: Avaliar a frequência do evento de perda (LEF) Vulnerabilidade (Vuln)</vt:lpstr>
      <vt:lpstr>Etapa 2: Avaliar a frequência do evento de perda (LEF) Vulnerabilidade (Vuln)</vt:lpstr>
      <vt:lpstr>Etapa 2: Avaliar a frequência do evento de perda (LEF) Vulnerabilidade (Vuln)</vt:lpstr>
      <vt:lpstr>Etapa 2: Avaliar a frequência do evento de perda (LEF) Vulnerabilidade (Vuln)</vt:lpstr>
      <vt:lpstr>Etapa 2: Avaliar a frequência do evento de perda (LEF) Vulnerabilidade (Vuln)</vt:lpstr>
      <vt:lpstr>Etapa 2: Avaliar a frequência do evento de perda (LEF) Vulnerabilidade (Vuln)</vt:lpstr>
      <vt:lpstr>Etapa 2: Avaliar a frequência do evento de perda (LEF) Vulnerabilidade (Vuln)</vt:lpstr>
      <vt:lpstr>Etapa 2: Avaliar a frequência do evento de perda (LEF) Obter a Vulnerabilidade (Vuln)</vt:lpstr>
      <vt:lpstr>Processo de Análise Etapa 2: Avaliar a frequência do evento de perda (LEF)</vt:lpstr>
      <vt:lpstr>Processo de Análise Etapa 3: avaliar a magnitude da perda (LM)</vt:lpstr>
      <vt:lpstr>Processo de Análise Etapa 3: avaliar a magnitude da perda (LM)</vt:lpstr>
      <vt:lpstr>Terminologia FAIR Formas de Perda</vt:lpstr>
      <vt:lpstr>Processo de Análise FAIR Etapa 3: avaliar a magnitude da perda (LM)</vt:lpstr>
      <vt:lpstr>Processo de Análise Etapa 3: avaliar a magnitude da perda (LM)</vt:lpstr>
      <vt:lpstr>Processo de Análise Etapa 3: avaliar a magnitude da perda (LM)</vt:lpstr>
      <vt:lpstr>Processo de Análise FAIR Etapa 3: avaliar a magnitude da perda (LM) - Decomposição</vt:lpstr>
      <vt:lpstr>Etapa 3: avaliar a magnitude da perda (LM) a.Estimar a perda primária (PLM)</vt:lpstr>
      <vt:lpstr>Etapa 3: avaliar a magnitude da perda (LM) a.Estimar a perda primária (cont)</vt:lpstr>
      <vt:lpstr>Etapa 3: avaliar a magnitude da perda (LM) a.Estimar a perda primária (cont)</vt:lpstr>
      <vt:lpstr>Etapa 3: avaliar a magnitude da perda (LM) a.Estimar a perda primária (cont)</vt:lpstr>
      <vt:lpstr>Etapa 3: avaliar a magnitude da perda (LM) a.Estimar a perda primária (cont)</vt:lpstr>
      <vt:lpstr>Etapa 3: avaliar a magnitude da perda (LM) b. Avaliar a perda secundária</vt:lpstr>
      <vt:lpstr>Etapa 3: avaliar a magnitude da perda (LM) b. Avaliar a perda secundária</vt:lpstr>
      <vt:lpstr>Etapa 3: avaliar a magnitude da perda (LM) b. Avaliar a perda secundária</vt:lpstr>
      <vt:lpstr>Etapa 3: avaliar a magnitude da perda (LM) b. Avaliar a perda secundária</vt:lpstr>
      <vt:lpstr>Etapa 3: avaliar a magnitude da perda (LM) b. Avaliar a perda secundária</vt:lpstr>
      <vt:lpstr>Etapa 3: avaliar a magnitude da perda (LM) b. Avaliar a perda secundária</vt:lpstr>
      <vt:lpstr>Etapa 3: avaliar a magnitude da perda (LM) b. Avaliar a perda secundária</vt:lpstr>
      <vt:lpstr>Processo de Análise FAIR Etapa 3: avaliar a magnitude da perda (LM)</vt:lpstr>
      <vt:lpstr>Processo de Análise FAIR Etapa 4. Determinar e Articular Risco</vt:lpstr>
      <vt:lpstr>FAIR - Processo de análise  Top-Down Building-Blocks</vt:lpstr>
    </vt:vector>
  </TitlesOfParts>
  <Manager/>
  <Company>School of Eng &amp; IT, UNSW@ADFA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William Stallings, Cryptography and Network Security 5/e</dc:title>
  <dc:subject>Lecture Overheads - Ch 1</dc:subject>
  <dc:creator>Dr Lawrie Brown</dc:creator>
  <cp:keywords/>
  <dc:description/>
  <cp:lastModifiedBy>Dário Fernandes de Morais Carreira</cp:lastModifiedBy>
  <cp:revision>1642</cp:revision>
  <cp:lastPrinted>2005-09-02T04:15:44Z</cp:lastPrinted>
  <dcterms:created xsi:type="dcterms:W3CDTF">2013-02-03T22:09:25Z</dcterms:created>
  <dcterms:modified xsi:type="dcterms:W3CDTF">2023-05-03T07:56:43Z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0x01010062D62FBD0504204D855B3822EDDE6156</vt:lpwstr>
  </property>
</Properties>
</file>